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1"/>
    <p:sldMasterId id="2147483721" r:id="rId2"/>
    <p:sldMasterId id="2147483755" r:id="rId3"/>
    <p:sldMasterId id="2147483782" r:id="rId4"/>
  </p:sldMasterIdLst>
  <p:notesMasterIdLst>
    <p:notesMasterId r:id="rId35"/>
  </p:notesMasterIdLst>
  <p:sldIdLst>
    <p:sldId id="2098" r:id="rId5"/>
    <p:sldId id="344" r:id="rId6"/>
    <p:sldId id="668" r:id="rId7"/>
    <p:sldId id="671" r:id="rId8"/>
    <p:sldId id="673" r:id="rId9"/>
    <p:sldId id="675" r:id="rId10"/>
    <p:sldId id="682" r:id="rId11"/>
    <p:sldId id="681" r:id="rId12"/>
    <p:sldId id="307" r:id="rId13"/>
    <p:sldId id="332" r:id="rId14"/>
    <p:sldId id="683" r:id="rId15"/>
    <p:sldId id="684" r:id="rId16"/>
    <p:sldId id="720" r:id="rId17"/>
    <p:sldId id="722" r:id="rId18"/>
    <p:sldId id="688" r:id="rId19"/>
    <p:sldId id="690" r:id="rId20"/>
    <p:sldId id="689" r:id="rId21"/>
    <p:sldId id="691" r:id="rId22"/>
    <p:sldId id="695" r:id="rId23"/>
    <p:sldId id="721" r:id="rId24"/>
    <p:sldId id="696" r:id="rId25"/>
    <p:sldId id="309" r:id="rId26"/>
    <p:sldId id="697" r:id="rId27"/>
    <p:sldId id="723" r:id="rId28"/>
    <p:sldId id="724" r:id="rId29"/>
    <p:sldId id="701" r:id="rId30"/>
    <p:sldId id="313" r:id="rId31"/>
    <p:sldId id="322" r:id="rId32"/>
    <p:sldId id="719" r:id="rId33"/>
    <p:sldId id="270" r:id="rId34"/>
  </p:sldIdLst>
  <p:sldSz cx="12192000" cy="6858000"/>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3"/>
    <p:restoredTop sz="68970" autoAdjust="0"/>
  </p:normalViewPr>
  <p:slideViewPr>
    <p:cSldViewPr snapToGrid="0" snapToObjects="1">
      <p:cViewPr varScale="1">
        <p:scale>
          <a:sx n="59" d="100"/>
          <a:sy n="59" d="100"/>
        </p:scale>
        <p:origin x="1819" y="58"/>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686603D-B62B-4661-9794-DDBA2F6D98E4}" type="datetimeFigureOut">
              <a:rPr lang="en-US" smtClean="0"/>
              <a:t>5/9/2022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B295AC98-0155-4D76-BE92-1928553507DF}" type="slidenum">
              <a:rPr lang="en-US" smtClean="0"/>
              <a:t>‹#›</a:t>
            </a:fld>
            <a:endParaRPr lang="en-US"/>
          </a:p>
        </p:txBody>
      </p:sp>
    </p:spTree>
    <p:extLst>
      <p:ext uri="{BB962C8B-B14F-4D97-AF65-F5344CB8AC3E}">
        <p14:creationId xmlns:p14="http://schemas.microsoft.com/office/powerpoint/2010/main" val="2763191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6DE649CB-0B81-4204-A849-0379B10D6E2B}" type="slidenum">
              <a:rPr lang="en-US" smtClean="0"/>
              <a:t>1</a:t>
            </a:fld>
            <a:endParaRPr lang="en-US" dirty="0"/>
          </a:p>
        </p:txBody>
      </p:sp>
    </p:spTree>
    <p:extLst>
      <p:ext uri="{BB962C8B-B14F-4D97-AF65-F5344CB8AC3E}">
        <p14:creationId xmlns:p14="http://schemas.microsoft.com/office/powerpoint/2010/main" val="2425750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before, GICharm is a tool to assess the impact of GIC related harmonics on the power system.</a:t>
            </a:r>
          </a:p>
          <a:p>
            <a:endParaRPr lang="en-US" dirty="0"/>
          </a:p>
          <a:p>
            <a:r>
              <a:rPr lang="en-US" dirty="0"/>
              <a:t>It is publicly available at EPRI.com through the link at the bottom of this slide.</a:t>
            </a:r>
          </a:p>
          <a:p>
            <a:endParaRPr lang="en-US" dirty="0"/>
          </a:p>
          <a:p>
            <a:r>
              <a:rPr lang="en-US" dirty="0"/>
              <a:t>The tool is capable of extensive system modelling. It was implemented to analyze the excitation currents of single transformer under saturation as well as to analyze effects of GICs on a fleet of transformers and the impact of related harmonics.</a:t>
            </a:r>
          </a:p>
          <a:p>
            <a:endParaRPr lang="en-US" dirty="0"/>
          </a:p>
          <a:p>
            <a:r>
              <a:rPr lang="en-US" dirty="0"/>
              <a:t>It was also designed to use the appropriate level of modeling detail for the transformer various magnetic circuits.</a:t>
            </a:r>
          </a:p>
          <a:p>
            <a:endParaRPr lang="en-US" dirty="0"/>
          </a:p>
          <a:p>
            <a:r>
              <a:rPr lang="en-US" dirty="0"/>
              <a:t>GICharm uses EPRI’s OpenDSS scripting language to define the system models and the OpenDSS engine to run the system harmonics analyses. IT also uses an internal solver to compute the excitation current waveforms for a transformer under GIC.</a:t>
            </a:r>
          </a:p>
          <a:p>
            <a:endParaRPr lang="en-US" dirty="0"/>
          </a:p>
          <a:p>
            <a:r>
              <a:rPr lang="en-US" dirty="0"/>
              <a:t>Additionally, to help users work with GICharm, the tool includes a built-in converter from PSS/E’s file format to GICharm/OpenDSS format.</a:t>
            </a:r>
          </a:p>
        </p:txBody>
      </p:sp>
    </p:spTree>
    <p:extLst>
      <p:ext uri="{BB962C8B-B14F-4D97-AF65-F5344CB8AC3E}">
        <p14:creationId xmlns:p14="http://schemas.microsoft.com/office/powerpoint/2010/main" val="1940528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GICharm has 3 main components, a System Level Analysis, a Transformer Level Analysis and a PSS/E to OpenDSS converter.</a:t>
            </a:r>
          </a:p>
          <a:p>
            <a:endParaRPr lang="en-US" dirty="0"/>
          </a:p>
          <a:p>
            <a:r>
              <a:rPr lang="en-US" dirty="0"/>
              <a:t>I’m going to briefly describe these and the routines that take place behind the scenes.</a:t>
            </a:r>
          </a:p>
        </p:txBody>
      </p:sp>
    </p:spTree>
    <p:extLst>
      <p:ext uri="{BB962C8B-B14F-4D97-AF65-F5344CB8AC3E}">
        <p14:creationId xmlns:p14="http://schemas.microsoft.com/office/powerpoint/2010/main" val="657886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Transformer level analysis tool was developed for the analysis of a single transformer with one of the core topologies that we can see in this slide.</a:t>
            </a:r>
          </a:p>
          <a:p>
            <a:r>
              <a:rPr lang="en-US" dirty="0"/>
              <a:t>- Bank of three single phase shell-forms, 3-legged core-form, 5-legged core-form and shell-form. </a:t>
            </a:r>
          </a:p>
          <a:p>
            <a:endParaRPr lang="en-US" dirty="0"/>
          </a:p>
          <a:p>
            <a:r>
              <a:rPr lang="en-US" dirty="0"/>
              <a:t>Last year’s release included a 4-legged core form and a bank of three single-phase core-form transformers.</a:t>
            </a:r>
          </a:p>
          <a:p>
            <a:endParaRPr lang="en-US" dirty="0"/>
          </a:p>
          <a:p>
            <a:r>
              <a:rPr lang="en-US" dirty="0"/>
              <a:t>The transformer level analysis utilizes the user-defined parameters of the transformer to create a magnetic circuit that represents the core topology accordingly. Then, it solves the circuit for the excitation currents given an effective GIC input.  </a:t>
            </a:r>
          </a:p>
          <a:p>
            <a:endParaRPr lang="en-US" dirty="0"/>
          </a:p>
        </p:txBody>
      </p:sp>
    </p:spTree>
    <p:extLst>
      <p:ext uri="{BB962C8B-B14F-4D97-AF65-F5344CB8AC3E}">
        <p14:creationId xmlns:p14="http://schemas.microsoft.com/office/powerpoint/2010/main" val="665943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option of the Transformer Level Analysis consists of running GIC sweeps across a user-defined range of GIC inputs in order to determine the reactive power losses curve per GIC as seen in the bottom right corner of this slide. </a:t>
            </a:r>
          </a:p>
          <a:p>
            <a:endParaRPr lang="en-US" dirty="0"/>
          </a:p>
        </p:txBody>
      </p:sp>
    </p:spTree>
    <p:extLst>
      <p:ext uri="{BB962C8B-B14F-4D97-AF65-F5344CB8AC3E}">
        <p14:creationId xmlns:p14="http://schemas.microsoft.com/office/powerpoint/2010/main" val="677244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GICharm creates a magnetic circuit with the user-defined transformer parameters. This magnetic circuit is a network of linear  reluctances and piece-wise linear saturable reluctances with multiple flux source inputs. </a:t>
            </a:r>
          </a:p>
          <a:p>
            <a:endParaRPr lang="en-US" dirty="0"/>
          </a:p>
          <a:p>
            <a:r>
              <a:rPr lang="en-US" dirty="0"/>
              <a:t>If we carefully make an analogy to electric circuits, this magnetic circuits fall into the category of “</a:t>
            </a:r>
            <a:r>
              <a:rPr lang="en-US" b="1" dirty="0"/>
              <a:t>Networks of nonlinear monotone resistors</a:t>
            </a:r>
            <a:r>
              <a:rPr lang="en-US" dirty="0"/>
              <a:t>” </a:t>
            </a:r>
            <a:r>
              <a:rPr lang="en-US" b="0" dirty="0"/>
              <a:t>which have a unique solution for each unique combination of inputs.</a:t>
            </a:r>
          </a:p>
          <a:p>
            <a:endParaRPr lang="en-US" dirty="0"/>
          </a:p>
          <a:p>
            <a:r>
              <a:rPr lang="en-US" dirty="0"/>
              <a:t>The internal magnetic circuit solver and DC-flux finder algorithms take advantage of this property to compute the excitation current waveforms for each time step in a power cycle. They replicate the magnetic circuit for each time step in the power cycle and solve each time step for the magneto-motif forces across each flux source.</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79646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 the System Level Analysis tool is intended to assess the entire system footprint under a GMD event.</a:t>
            </a:r>
          </a:p>
          <a:p>
            <a:endParaRPr lang="en-US" dirty="0"/>
          </a:p>
          <a:p>
            <a:r>
              <a:rPr lang="en-US" dirty="0"/>
              <a:t>It takes the pre-event load flow conditions from the PSS/E input files. It can also import the GIC flows from that external source, or it can run an internal GIC flow study to determine the effective GICs for each transformer in the system. </a:t>
            </a:r>
          </a:p>
          <a:p>
            <a:endParaRPr lang="en-US" dirty="0"/>
          </a:p>
        </p:txBody>
      </p:sp>
    </p:spTree>
    <p:extLst>
      <p:ext uri="{BB962C8B-B14F-4D97-AF65-F5344CB8AC3E}">
        <p14:creationId xmlns:p14="http://schemas.microsoft.com/office/powerpoint/2010/main" val="1785471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initial load flow and gic flow conditions, the tool runs a transformer level assessment for each transformer in the fleet to determine the harmonic content of the excitation currents.</a:t>
            </a:r>
          </a:p>
        </p:txBody>
      </p:sp>
    </p:spTree>
    <p:extLst>
      <p:ext uri="{BB962C8B-B14F-4D97-AF65-F5344CB8AC3E}">
        <p14:creationId xmlns:p14="http://schemas.microsoft.com/office/powerpoint/2010/main" val="1550263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it runs a harmonic load flow analysis to determine the harmonic content of voltages across the entire system and specially across the windings of the transformers. This in turn will affect the harmonic content of the flux waveforms and therefore the excitation currents too. </a:t>
            </a:r>
          </a:p>
          <a:p>
            <a:endParaRPr lang="en-US" dirty="0"/>
          </a:p>
        </p:txBody>
      </p:sp>
    </p:spTree>
    <p:extLst>
      <p:ext uri="{BB962C8B-B14F-4D97-AF65-F5344CB8AC3E}">
        <p14:creationId xmlns:p14="http://schemas.microsoft.com/office/powerpoint/2010/main" val="4883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convergence criteria is defined based on the evolution of the harmonic content of voltages over the iterations of this loop.</a:t>
            </a:r>
          </a:p>
          <a:p>
            <a:endParaRPr lang="en-US" dirty="0"/>
          </a:p>
          <a:p>
            <a:r>
              <a:rPr lang="en-US" dirty="0"/>
              <a:t>If a convergence has not been reached, then the process of finding the harmonic content of the excitation currents is repeated for the new harmonic content of voltage and the process is repeated until convergence is reached.</a:t>
            </a:r>
          </a:p>
          <a:p>
            <a:endParaRPr lang="en-US" dirty="0"/>
          </a:p>
        </p:txBody>
      </p:sp>
    </p:spTree>
    <p:extLst>
      <p:ext uri="{BB962C8B-B14F-4D97-AF65-F5344CB8AC3E}">
        <p14:creationId xmlns:p14="http://schemas.microsoft.com/office/powerpoint/2010/main" val="4084559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couple of screen grabs taken from the tool and some highlights about the current capabilities.</a:t>
            </a:r>
          </a:p>
          <a:p>
            <a:endParaRPr lang="en-US" dirty="0"/>
          </a:p>
          <a:p>
            <a:r>
              <a:rPr lang="en-US" dirty="0"/>
              <a:t>It allows the user to explore relevant elements and change some of their relevant parameters like the core topology of transformers.</a:t>
            </a:r>
          </a:p>
          <a:p>
            <a:endParaRPr lang="en-US" dirty="0"/>
          </a:p>
          <a:p>
            <a:endParaRPr lang="en-US" dirty="0"/>
          </a:p>
        </p:txBody>
      </p:sp>
    </p:spTree>
    <p:extLst>
      <p:ext uri="{BB962C8B-B14F-4D97-AF65-F5344CB8AC3E}">
        <p14:creationId xmlns:p14="http://schemas.microsoft.com/office/powerpoint/2010/main" val="1500934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rgbClr val="000000"/>
                </a:solidFill>
                <a:latin typeface="Arial" panose="020B0604020202020204" pitchFamily="34" charset="0"/>
              </a:defRPr>
            </a:lvl1pPr>
            <a:lvl2pPr marL="742950" indent="-285750">
              <a:defRPr sz="1600">
                <a:solidFill>
                  <a:srgbClr val="000000"/>
                </a:solidFill>
                <a:latin typeface="Arial" panose="020B0604020202020204" pitchFamily="34" charset="0"/>
              </a:defRPr>
            </a:lvl2pPr>
            <a:lvl3pPr marL="1143000" indent="-228600">
              <a:defRPr sz="1600">
                <a:solidFill>
                  <a:srgbClr val="000000"/>
                </a:solidFill>
                <a:latin typeface="Arial" panose="020B0604020202020204" pitchFamily="34" charset="0"/>
              </a:defRPr>
            </a:lvl3pPr>
            <a:lvl4pPr marL="1600200" indent="-228600">
              <a:defRPr sz="1600">
                <a:solidFill>
                  <a:srgbClr val="000000"/>
                </a:solidFill>
                <a:latin typeface="Arial" panose="020B0604020202020204" pitchFamily="34" charset="0"/>
              </a:defRPr>
            </a:lvl4pPr>
            <a:lvl5pPr marL="2057400" indent="-228600">
              <a:defRPr sz="1600">
                <a:solidFill>
                  <a:srgbClr val="000000"/>
                </a:solidFill>
                <a:latin typeface="Arial" panose="020B0604020202020204" pitchFamily="34" charset="0"/>
              </a:defRPr>
            </a:lvl5pPr>
            <a:lvl6pPr marL="2514600" indent="-228600" algn="ctr" eaLnBrk="0" fontAlgn="base" hangingPunct="0">
              <a:spcBef>
                <a:spcPct val="50000"/>
              </a:spcBef>
              <a:spcAft>
                <a:spcPct val="0"/>
              </a:spcAft>
              <a:defRPr sz="1600">
                <a:solidFill>
                  <a:srgbClr val="000000"/>
                </a:solidFill>
                <a:latin typeface="Arial" panose="020B0604020202020204" pitchFamily="34" charset="0"/>
              </a:defRPr>
            </a:lvl6pPr>
            <a:lvl7pPr marL="2971800" indent="-228600" algn="ctr" eaLnBrk="0" fontAlgn="base" hangingPunct="0">
              <a:spcBef>
                <a:spcPct val="50000"/>
              </a:spcBef>
              <a:spcAft>
                <a:spcPct val="0"/>
              </a:spcAft>
              <a:defRPr sz="1600">
                <a:solidFill>
                  <a:srgbClr val="000000"/>
                </a:solidFill>
                <a:latin typeface="Arial" panose="020B0604020202020204" pitchFamily="34" charset="0"/>
              </a:defRPr>
            </a:lvl7pPr>
            <a:lvl8pPr marL="3429000" indent="-228600" algn="ctr" eaLnBrk="0" fontAlgn="base" hangingPunct="0">
              <a:spcBef>
                <a:spcPct val="50000"/>
              </a:spcBef>
              <a:spcAft>
                <a:spcPct val="0"/>
              </a:spcAft>
              <a:defRPr sz="1600">
                <a:solidFill>
                  <a:srgbClr val="000000"/>
                </a:solidFill>
                <a:latin typeface="Arial" panose="020B0604020202020204" pitchFamily="34" charset="0"/>
              </a:defRPr>
            </a:lvl8pPr>
            <a:lvl9pPr marL="3886200" indent="-228600" algn="ctr" eaLnBrk="0" fontAlgn="base" hangingPunct="0">
              <a:spcBef>
                <a:spcPct val="50000"/>
              </a:spcBef>
              <a:spcAft>
                <a:spcPct val="0"/>
              </a:spcAft>
              <a:defRPr sz="1600">
                <a:solidFill>
                  <a:srgbClr val="000000"/>
                </a:solidFill>
                <a:latin typeface="Arial" panose="020B0604020202020204" pitchFamily="34" charset="0"/>
              </a:defRPr>
            </a:lvl9pPr>
          </a:lstStyle>
          <a:p>
            <a:fld id="{32B18A57-57B0-4760-8B39-1515E12D08B8}" type="slidenum">
              <a:rPr lang="en-US" altLang="en-US" sz="1200">
                <a:solidFill>
                  <a:schemeClr val="tx1"/>
                </a:solidFill>
              </a:rPr>
              <a:pPr/>
              <a:t>2</a:t>
            </a:fld>
            <a:endParaRPr lang="en-US" altLang="en-US" sz="1200">
              <a:solidFill>
                <a:schemeClr val="tx1"/>
              </a:solidFill>
            </a:endParaRPr>
          </a:p>
        </p:txBody>
      </p:sp>
    </p:spTree>
    <p:extLst>
      <p:ext uri="{BB962C8B-B14F-4D97-AF65-F5344CB8AC3E}">
        <p14:creationId xmlns:p14="http://schemas.microsoft.com/office/powerpoint/2010/main" val="2912505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also explore and export the harmonic content of voltages and currents for devices across the system and use some of the visualization capabilities that are built-in in the tool.</a:t>
            </a:r>
          </a:p>
          <a:p>
            <a:r>
              <a:rPr lang="en-US" dirty="0"/>
              <a:t>…</a:t>
            </a:r>
          </a:p>
        </p:txBody>
      </p:sp>
    </p:spTree>
    <p:extLst>
      <p:ext uri="{BB962C8B-B14F-4D97-AF65-F5344CB8AC3E}">
        <p14:creationId xmlns:p14="http://schemas.microsoft.com/office/powerpoint/2010/main" val="2328912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visualize relevant information like the voltage total harmonic distortion or GIC flows over the system footprint.</a:t>
            </a:r>
          </a:p>
        </p:txBody>
      </p:sp>
    </p:spTree>
    <p:extLst>
      <p:ext uri="{BB962C8B-B14F-4D97-AF65-F5344CB8AC3E}">
        <p14:creationId xmlns:p14="http://schemas.microsoft.com/office/powerpoint/2010/main" val="1308702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piece of GICharm is the built-in PSSE to OpenDSS converter. It takes PSS/E’s RAW and GIC files and creates a model in OpenDSS format that GICharm can use. </a:t>
            </a:r>
          </a:p>
          <a:p>
            <a:endParaRPr lang="en-US" dirty="0"/>
          </a:p>
          <a:p>
            <a:r>
              <a:rPr lang="en-US" dirty="0"/>
              <a:t>This year’s release will also assimilate PSSE’s SEQ file which contains zero sequence and mutual coupling information. If that file is not available, the converter will still make assumptions based on the voltage level and the positive sequence values to create the DSS model.</a:t>
            </a:r>
          </a:p>
          <a:p>
            <a:endParaRPr lang="en-US" dirty="0"/>
          </a:p>
          <a:p>
            <a:endParaRPr lang="en-US" dirty="0"/>
          </a:p>
        </p:txBody>
      </p:sp>
    </p:spTree>
    <p:extLst>
      <p:ext uri="{BB962C8B-B14F-4D97-AF65-F5344CB8AC3E}">
        <p14:creationId xmlns:p14="http://schemas.microsoft.com/office/powerpoint/2010/main" val="463300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244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the development of GICharm, the experiment described in this slide was identified as a validation objective.</a:t>
            </a:r>
          </a:p>
          <a:p>
            <a:endParaRPr lang="en-US" dirty="0"/>
          </a:p>
          <a:p>
            <a:r>
              <a:rPr lang="en-US" dirty="0"/>
              <a:t>This experiment was carried out in a location of the Finish Power System and the results were originally published in the IEEE paper referenced at the bottom of the slide. </a:t>
            </a:r>
          </a:p>
          <a:p>
            <a:endParaRPr lang="en-US" dirty="0"/>
          </a:p>
          <a:p>
            <a:r>
              <a:rPr lang="en-US" dirty="0"/>
              <a:t>It consists of two 5-limb core-type 3 winding transformers with their high voltage wye windings connected back-to-back. The neutrals were linked through a DC current source and each of them was grounded using a capacitor keeping a DC current loop. The DC source was set to 200 amps to emulate a GIC of 66.67 amps per phase plus and minus on each transformer.</a:t>
            </a:r>
          </a:p>
          <a:p>
            <a:endParaRPr lang="en-US" dirty="0"/>
          </a:p>
          <a:p>
            <a:r>
              <a:rPr lang="en-US" dirty="0"/>
              <a:t>Additional details about this experiment can be found in the two references at the bottom of the slide. These were used to define the parameter of the GICharm model.</a:t>
            </a:r>
          </a:p>
          <a:p>
            <a:endParaRPr lang="en-US" dirty="0"/>
          </a:p>
          <a:p>
            <a:r>
              <a:rPr lang="en-US" dirty="0"/>
              <a:t>The details of the model can be found in the paper and the model itself is included as an example with the tool.  </a:t>
            </a:r>
          </a:p>
          <a:p>
            <a:endParaRPr lang="en-US" dirty="0"/>
          </a:p>
          <a:p>
            <a:r>
              <a:rPr lang="en-US" dirty="0"/>
              <a:t> </a:t>
            </a:r>
          </a:p>
        </p:txBody>
      </p:sp>
    </p:spTree>
    <p:extLst>
      <p:ext uri="{BB962C8B-B14F-4D97-AF65-F5344CB8AC3E}">
        <p14:creationId xmlns:p14="http://schemas.microsoft.com/office/powerpoint/2010/main" val="1372252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the left we have some of the original experimental results that can be found in the reference at the bottom of the slide. On the right-hand side, we can see the simulation results obtained with GICharm. </a:t>
            </a:r>
          </a:p>
          <a:p>
            <a:endParaRPr lang="en-US" dirty="0"/>
          </a:p>
          <a:p>
            <a:r>
              <a:rPr lang="en-US" dirty="0"/>
              <a:t>The top two figures show the negative of the current waveforms per phase flowing from the transformer arrangement to the grid. The two figures at the bottom show the current waveforms for the three phases flowing into one of the transformers.</a:t>
            </a:r>
          </a:p>
          <a:p>
            <a:endParaRPr lang="en-US" dirty="0"/>
          </a:p>
          <a:p>
            <a:r>
              <a:rPr lang="en-US" dirty="0"/>
              <a:t>Some of the parameters in the GICharm model were assumed due to lack of information available. However, the simulation results were satisfactory and close to those of the initially reported experiment. </a:t>
            </a:r>
          </a:p>
          <a:p>
            <a:endParaRPr lang="en-US" dirty="0"/>
          </a:p>
          <a:p>
            <a:r>
              <a:rPr lang="en-US" dirty="0"/>
              <a:t>The main highlight that can be taken from this validation is the speed at which these results can be obtained using GICharm. For comparison, an EMT model may require long computational time to simulate this model until it reaches a steady state. In turn, the GICharm model converges in a couple of iterations of the system level tool for this case.  The comparison takes relevance when complex models with several transformers are considered.</a:t>
            </a:r>
          </a:p>
        </p:txBody>
      </p:sp>
      <p:sp>
        <p:nvSpPr>
          <p:cNvPr id="4" name="Slide Number Placeholder 3"/>
          <p:cNvSpPr>
            <a:spLocks noGrp="1"/>
          </p:cNvSpPr>
          <p:nvPr>
            <p:ph type="sldNum" sz="quarter" idx="5"/>
          </p:nvPr>
        </p:nvSpPr>
        <p:spPr/>
        <p:txBody>
          <a:bodyPr/>
          <a:lstStyle/>
          <a:p>
            <a:fld id="{6DE649CB-0B81-4204-A849-0379B10D6E2B}" type="slidenum">
              <a:rPr lang="en-US" smtClean="0"/>
              <a:t>25</a:t>
            </a:fld>
            <a:endParaRPr lang="en-US" dirty="0"/>
          </a:p>
        </p:txBody>
      </p:sp>
    </p:spTree>
    <p:extLst>
      <p:ext uri="{BB962C8B-B14F-4D97-AF65-F5344CB8AC3E}">
        <p14:creationId xmlns:p14="http://schemas.microsoft.com/office/powerpoint/2010/main" val="1540924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test cases are included in the folder of examples provided with the tool. One of those cases is the model in this slide. It is a benchmark test case that was recently published in the reference at the bottom. We encourage viewers to download the tool and run some simulations or test their own models and we welcome any feedback that ay help us improve the tool.</a:t>
            </a:r>
          </a:p>
        </p:txBody>
      </p:sp>
    </p:spTree>
    <p:extLst>
      <p:ext uri="{BB962C8B-B14F-4D97-AF65-F5344CB8AC3E}">
        <p14:creationId xmlns:p14="http://schemas.microsoft.com/office/powerpoint/2010/main" val="56012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case included as an example of GICharm. It was converted to GICharm OpenDSS format from one of the synthetic cases available in the electric test grid repository of the Texas A&amp;M university. </a:t>
            </a:r>
          </a:p>
        </p:txBody>
      </p:sp>
    </p:spTree>
    <p:extLst>
      <p:ext uri="{BB962C8B-B14F-4D97-AF65-F5344CB8AC3E}">
        <p14:creationId xmlns:p14="http://schemas.microsoft.com/office/powerpoint/2010/main" val="3496234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this is another case that was converted from one of the synthetic cases available in the electric test grid repository of the Texas A&amp;M university. This cases were used to test the limits of the tool in terms of transformers and complexity of the system under test.</a:t>
            </a:r>
          </a:p>
        </p:txBody>
      </p:sp>
    </p:spTree>
    <p:extLst>
      <p:ext uri="{BB962C8B-B14F-4D97-AF65-F5344CB8AC3E}">
        <p14:creationId xmlns:p14="http://schemas.microsoft.com/office/powerpoint/2010/main" val="2988314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649CB-0B81-4204-A849-0379B10D6E2B}" type="slidenum">
              <a:rPr lang="en-US" smtClean="0"/>
              <a:t>29</a:t>
            </a:fld>
            <a:endParaRPr lang="en-US" dirty="0"/>
          </a:p>
        </p:txBody>
      </p:sp>
    </p:spTree>
    <p:extLst>
      <p:ext uri="{BB962C8B-B14F-4D97-AF65-F5344CB8AC3E}">
        <p14:creationId xmlns:p14="http://schemas.microsoft.com/office/powerpoint/2010/main" val="1926153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talk about what is GIC and are GIC-</a:t>
            </a:r>
            <a:r>
              <a:rPr lang="en-US" dirty="0" err="1"/>
              <a:t>ralted</a:t>
            </a:r>
            <a:r>
              <a:rPr lang="en-US" dirty="0"/>
              <a:t> harmonics</a:t>
            </a:r>
          </a:p>
          <a:p>
            <a:endParaRPr lang="en-US" dirty="0"/>
          </a:p>
          <a:p>
            <a:r>
              <a:rPr lang="en-US" dirty="0"/>
              <a:t>Then I’m going to talk about </a:t>
            </a:r>
            <a:r>
              <a:rPr lang="en-US" dirty="0" err="1"/>
              <a:t>GICHarm</a:t>
            </a:r>
            <a:r>
              <a:rPr lang="en-US" dirty="0"/>
              <a:t>, the components of the tool and </a:t>
            </a:r>
            <a:r>
              <a:rPr lang="en-US" dirty="0" err="1"/>
              <a:t>and</a:t>
            </a:r>
            <a:r>
              <a:rPr lang="en-US" dirty="0"/>
              <a:t> overview of the routines behind the program,</a:t>
            </a:r>
          </a:p>
          <a:p>
            <a:endParaRPr lang="en-US" dirty="0"/>
          </a:p>
          <a:p>
            <a:r>
              <a:rPr lang="en-US" dirty="0"/>
              <a:t>Then I’m going to talk about a validation test that we have performed to compare against published experimental results</a:t>
            </a:r>
          </a:p>
          <a:p>
            <a:endParaRPr lang="en-US" dirty="0"/>
          </a:p>
          <a:p>
            <a:r>
              <a:rPr lang="en-US" dirty="0"/>
              <a:t>And finally, I’m going to briefly discuss a couple of additional test cases that users of the tool can explore when they test GICharm. It is worth mentioning at this point that the tool is publicly available at EPRI.com. </a:t>
            </a:r>
          </a:p>
          <a:p>
            <a:endParaRPr lang="en-US" dirty="0"/>
          </a:p>
          <a:p>
            <a:r>
              <a:rPr lang="en-US" dirty="0"/>
              <a:t>We encourage you to download and test it.</a:t>
            </a:r>
          </a:p>
        </p:txBody>
      </p:sp>
    </p:spTree>
    <p:extLst>
      <p:ext uri="{BB962C8B-B14F-4D97-AF65-F5344CB8AC3E}">
        <p14:creationId xmlns:p14="http://schemas.microsoft.com/office/powerpoint/2010/main" val="2633212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649CB-0B81-4204-A849-0379B10D6E2B}" type="slidenum">
              <a:rPr lang="en-US" smtClean="0"/>
              <a:t>30</a:t>
            </a:fld>
            <a:endParaRPr lang="en-US" dirty="0"/>
          </a:p>
        </p:txBody>
      </p:sp>
    </p:spTree>
    <p:extLst>
      <p:ext uri="{BB962C8B-B14F-4D97-AF65-F5344CB8AC3E}">
        <p14:creationId xmlns:p14="http://schemas.microsoft.com/office/powerpoint/2010/main" val="278268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GIC stands for geomagnetically induced currents, and these are quasi-DC currents that get induced in long metallic infrastructures (like pipes or the conductors in our transmission lines). These occur when we have a geomagnetic disturbance event or GMD which is a physical phenomenon that occurs when charged particles coming from the sun, reach the Earth’s atmosphere and interact with the magnetic field and the atmospheric gases. </a:t>
            </a:r>
          </a:p>
          <a:p>
            <a:endParaRPr lang="en-US" dirty="0"/>
          </a:p>
          <a:p>
            <a:r>
              <a:rPr lang="en-US" dirty="0"/>
              <a:t>Typically, GIC flows in Power Systems can be computed using Industry software tools like PSS/E, </a:t>
            </a:r>
            <a:r>
              <a:rPr lang="en-US" dirty="0" err="1"/>
              <a:t>PowerWorld</a:t>
            </a:r>
            <a:r>
              <a:rPr lang="en-US" dirty="0"/>
              <a:t> or PSLF. </a:t>
            </a:r>
          </a:p>
        </p:txBody>
      </p:sp>
    </p:spTree>
    <p:extLst>
      <p:ext uri="{BB962C8B-B14F-4D97-AF65-F5344CB8AC3E}">
        <p14:creationId xmlns:p14="http://schemas.microsoft.com/office/powerpoint/2010/main" val="395398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GIC flows reach the ends of the transmission lines, they flow into the transformer terminals. </a:t>
            </a:r>
          </a:p>
          <a:p>
            <a:endParaRPr lang="en-US" dirty="0"/>
          </a:p>
          <a:p>
            <a:r>
              <a:rPr lang="en-US" dirty="0"/>
              <a:t>This, in turn, causes a quasi-DC component to appear in the transformer’s flux waveforms that pushes them to saturation. This saturation results in pulse-like waveforms in the excitation currents whose fundamental component is 90-degrees phase-shifted with respect to the voltage fundamental. This causes a reactive power loss and therefore a voltage drop.</a:t>
            </a:r>
          </a:p>
          <a:p>
            <a:endParaRPr lang="en-US" dirty="0"/>
          </a:p>
          <a:p>
            <a:r>
              <a:rPr lang="en-US" dirty="0"/>
              <a:t>Additionally, these pulses have several harmonic components other than the fundamental. These harmonics can cause problems with the protection systems and can also excite resonances across the system.</a:t>
            </a:r>
          </a:p>
          <a:p>
            <a:endParaRPr lang="en-US" dirty="0"/>
          </a:p>
          <a:p>
            <a:endParaRPr lang="en-US" dirty="0"/>
          </a:p>
        </p:txBody>
      </p:sp>
    </p:spTree>
    <p:extLst>
      <p:ext uri="{BB962C8B-B14F-4D97-AF65-F5344CB8AC3E}">
        <p14:creationId xmlns:p14="http://schemas.microsoft.com/office/powerpoint/2010/main" val="3292864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dimension of the problem appears when we consider the actual construction of each transformer.</a:t>
            </a:r>
          </a:p>
          <a:p>
            <a:endParaRPr lang="en-US" dirty="0"/>
          </a:p>
          <a:p>
            <a:r>
              <a:rPr lang="en-US" dirty="0"/>
              <a:t>Typically, the excitation currents of the transformer under normal operating conditions are relatively low. </a:t>
            </a:r>
          </a:p>
          <a:p>
            <a:endParaRPr lang="en-US" dirty="0"/>
          </a:p>
          <a:p>
            <a:r>
              <a:rPr lang="en-US" dirty="0"/>
              <a:t>(next slide - &gt;)</a:t>
            </a:r>
          </a:p>
        </p:txBody>
      </p:sp>
    </p:spTree>
    <p:extLst>
      <p:ext uri="{BB962C8B-B14F-4D97-AF65-F5344CB8AC3E}">
        <p14:creationId xmlns:p14="http://schemas.microsoft.com/office/powerpoint/2010/main" val="211776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have a bank of three single-phase transformers, and they saturate due to GIC, the excitation currents typically have these pulse-like waveforms with a 120-degree phase-shift for each phase. </a:t>
            </a:r>
          </a:p>
          <a:p>
            <a:endParaRPr lang="en-US" dirty="0"/>
          </a:p>
          <a:p>
            <a:r>
              <a:rPr lang="en-US" dirty="0"/>
              <a:t>When we have a three-phase core-form or shell-form transformer, the shape of the excitation waveforms changes drastically. The waveforms are different between phases and their harmonic content also changes if we compare with the bank case.</a:t>
            </a:r>
          </a:p>
          <a:p>
            <a:endParaRPr lang="en-US" dirty="0"/>
          </a:p>
          <a:p>
            <a:r>
              <a:rPr lang="en-US" dirty="0"/>
              <a:t>Here on the left we have some typical current waveforms for shell-form and 5-limb core-form transformers.</a:t>
            </a:r>
          </a:p>
        </p:txBody>
      </p:sp>
    </p:spTree>
    <p:extLst>
      <p:ext uri="{BB962C8B-B14F-4D97-AF65-F5344CB8AC3E}">
        <p14:creationId xmlns:p14="http://schemas.microsoft.com/office/powerpoint/2010/main" val="1644317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motivation behind the development of GICharm, </a:t>
            </a:r>
          </a:p>
          <a:p>
            <a:endParaRPr lang="en-US" dirty="0"/>
          </a:p>
          <a:p>
            <a:r>
              <a:rPr lang="en-US" dirty="0"/>
              <a:t>How do we model several transformers across the entire power system getting affected by different GIC levels?</a:t>
            </a:r>
          </a:p>
          <a:p>
            <a:endParaRPr lang="en-US" dirty="0"/>
          </a:p>
          <a:p>
            <a:r>
              <a:rPr lang="en-US" dirty="0"/>
              <a:t>How do we assess the impact these saturated transformer would have when their harmonics flow across the system?</a:t>
            </a:r>
          </a:p>
          <a:p>
            <a:endParaRPr lang="en-US" dirty="0"/>
          </a:p>
          <a:p>
            <a:r>
              <a:rPr lang="en-US" dirty="0"/>
              <a:t>Will we have resonances being excited by these harmonics?</a:t>
            </a:r>
          </a:p>
          <a:p>
            <a:endParaRPr lang="en-US" dirty="0"/>
          </a:p>
          <a:p>
            <a:r>
              <a:rPr lang="en-US" dirty="0"/>
              <a:t>There is a lack of tools across the industry to tackle this research questions and GICharm is intended to fill that gap.</a:t>
            </a:r>
          </a:p>
        </p:txBody>
      </p:sp>
    </p:spTree>
    <p:extLst>
      <p:ext uri="{BB962C8B-B14F-4D97-AF65-F5344CB8AC3E}">
        <p14:creationId xmlns:p14="http://schemas.microsoft.com/office/powerpoint/2010/main" val="193617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13057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linkedin.com/company/epri" TargetMode="External"/><Relationship Id="rId7" Type="http://schemas.openxmlformats.org/officeDocument/2006/relationships/hyperlink" Target="https://twitter.com/EPRINews" TargetMode="External"/><Relationship Id="rId2" Type="http://schemas.openxmlformats.org/officeDocument/2006/relationships/hyperlink" Target="http://www.epri.com/" TargetMode="External"/><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hyperlink" Target="https://www.facebook.com/EPRI/" TargetMode="External"/><Relationship Id="rId4" Type="http://schemas.openxmlformats.org/officeDocument/2006/relationships/image" Target="../media/image4.png"/><Relationship Id="rId9"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linkedin.com/company/epri" TargetMode="External"/><Relationship Id="rId7" Type="http://schemas.openxmlformats.org/officeDocument/2006/relationships/hyperlink" Target="https://twitter.com/EPRINews" TargetMode="External"/><Relationship Id="rId2" Type="http://schemas.openxmlformats.org/officeDocument/2006/relationships/hyperlink" Target="http://www.epri.com/" TargetMode="External"/><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hyperlink" Target="https://www.facebook.com/EPRI/" TargetMode="External"/><Relationship Id="rId4" Type="http://schemas.openxmlformats.org/officeDocument/2006/relationships/image" Target="../media/image4.png"/><Relationship Id="rId9"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DFE55-CD97-4806-B97B-A9091661CD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6752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89580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1871114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68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52079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592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4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78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5339301" cy="1159220"/>
          </a:xfrm>
        </p:spPr>
        <p:txBody>
          <a:body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240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212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5501235" cy="1159220"/>
          </a:xfrm>
        </p:spPr>
        <p:txBody>
          <a:body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39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956C-18D0-412B-95E3-E5C100C5EE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05ED8085-ABA4-48ED-A519-0831B00D8554}"/>
              </a:ext>
            </a:extLst>
          </p:cNvPr>
          <p:cNvGrpSpPr/>
          <p:nvPr/>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F4F39EAF-D093-4E70-B2D6-880ADC60D8A1}"/>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0A982AF-08B3-4ACE-B2CD-2630BF146A3C}"/>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CF511B19-8779-4ED6-BFF5-0D994F5C5A6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AFE65F2A-EA10-45F6-AC3E-CEEF60A74D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0DE3DCEC-148B-448A-9E2A-45B1BBF5BCF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EFB9741B-B64E-4FCE-8F82-2A995BEB50A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8067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17807F-D435-3748-B68A-6F2BCBE2BDE8}"/>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85B9D1C1-137F-2449-9605-5A885723D229}"/>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D015B7FF-8AE1-7840-8A12-38421A00C9B1}"/>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910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51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3870382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kern="1200" spc="150" baseline="30000" dirty="0">
                <a:solidFill>
                  <a:schemeClr val="bg1"/>
                </a:solidFill>
                <a:latin typeface="Arial" charset="0"/>
                <a:ea typeface="+mn-ea"/>
                <a:cs typeface="+mn-cs"/>
              </a:rPr>
              <a:t>®</a:t>
            </a:r>
            <a:endParaRPr lang="en-US" sz="2800" b="0" spc="150" baseline="0" dirty="0">
              <a:solidFill>
                <a:schemeClr val="bg1"/>
              </a:solidFill>
              <a:latin typeface="+mn-lt"/>
            </a:endParaRPr>
          </a:p>
        </p:txBody>
      </p:sp>
    </p:spTree>
    <p:extLst>
      <p:ext uri="{BB962C8B-B14F-4D97-AF65-F5344CB8AC3E}">
        <p14:creationId xmlns:p14="http://schemas.microsoft.com/office/powerpoint/2010/main" val="1877443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kern="1200" spc="150" baseline="30000" dirty="0">
                <a:solidFill>
                  <a:schemeClr val="bg1"/>
                </a:solidFill>
                <a:latin typeface="Arial" charset="0"/>
                <a:ea typeface="+mn-ea"/>
                <a:cs typeface="+mn-cs"/>
              </a:rPr>
              <a:t>®</a:t>
            </a:r>
            <a:endParaRPr lang="en-US" sz="2800" b="0" spc="150" baseline="0" dirty="0">
              <a:solidFill>
                <a:schemeClr val="bg1"/>
              </a:solidFill>
              <a:latin typeface="+mn-lt"/>
            </a:endParaRPr>
          </a:p>
        </p:txBody>
      </p:sp>
      <p:pic>
        <p:nvPicPr>
          <p:cNvPr id="4" name="Picture 3">
            <a:extLst>
              <a:ext uri="{FF2B5EF4-FFF2-40B4-BE49-F238E27FC236}">
                <a16:creationId xmlns:a16="http://schemas.microsoft.com/office/drawing/2014/main" id="{8836F209-0056-42E3-B38F-5FAA62C15D34}"/>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099585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5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0724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125A4A-6E7B-4D52-B782-D35971C178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68A5119-6328-45A2-B788-4D75501A863B}"/>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4636932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218B94F-AF87-4DF5-917F-68B3B9D7A8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B2F6689D-6A8A-4E1B-8998-9AC1E3ECD2C6}"/>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D7C3314F-86DB-4666-89BC-E224A47AA062}"/>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B4AEFD5D-4F01-4FFD-A6FA-B1A213C90EFF}"/>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9596A093-57F4-4FA6-BBBD-EA76DC5F2277}"/>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5F750E21-1D49-4E10-827D-200B25629710}"/>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7453110-6C0E-44E4-ACB1-022FA42D6846}"/>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4CC1F13D-4ED5-414F-B47A-3BB58384C68C}"/>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55C77DAA-8736-45B7-8579-3F371B2BE0BF}"/>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D494A2CC-906D-4738-8D19-75CF39B5EFE9}"/>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6ED68CC2-1290-418C-A3D8-BF4003C7E2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426FC693-794E-4D5A-859E-E566063163E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5" name="Picture 24">
              <a:hlinkClick r:id="rId8"/>
              <a:extLst>
                <a:ext uri="{FF2B5EF4-FFF2-40B4-BE49-F238E27FC236}">
                  <a16:creationId xmlns:a16="http://schemas.microsoft.com/office/drawing/2014/main" id="{9CB44A66-913A-4906-AF8C-CAF624948AF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90356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B199534-F376-4046-B2A5-0DABF23BCF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CA10209-2556-4E88-9C53-C82BB561D360}"/>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5A65CD8C-571F-4F13-9ACD-388A95F9C39D}"/>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0D9540F-8676-4DC9-9AD0-53E2E447A60B}"/>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45335DD4-CF31-4226-B0ED-6AC0861CE7F3}"/>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1B1AA5F-8799-4148-ADE4-03B6015AF9B8}"/>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387B37E-24DE-41FE-88B8-CB71C413E485}"/>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57861ED-D104-4B83-9E17-35CF65C933CB}"/>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C7DB855C-420B-4B9F-9C3D-E931FD2DF19C}"/>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89B135E8-388C-476B-82E7-3A3F166F4770}"/>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E266B037-1BAF-478E-B5C5-9813F14BC6E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199E82FE-B4CC-442B-87B2-8AA034F45E8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6FDA0DCD-8F49-4EC3-BAB9-28F0A9A0AAF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97586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933846D-8286-4C4F-9E84-0166B3B6F0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5B49EC80-CE18-49D5-9DBD-93A4A1A9B1D5}"/>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36A74C0-A223-46BC-950A-5C256B933095}"/>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3DAF180-15A4-4BE3-B0CC-48CBC7F9C9E0}"/>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00003823-90A6-477A-AC03-4669EEFDD197}"/>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C726F29-9B81-4284-BEAB-1D2A0A773AB9}"/>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260935A5-5331-4D5C-B8B2-E787D14F37CD}"/>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1543F947-2CD5-4999-91AD-575B7FBF6950}"/>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B5472040-DAF7-49EE-98F1-32B31821D271}"/>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FAF9D9D9-25D6-4B21-98BD-03C1BCC4484B}"/>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0FD9CB8F-F626-433E-B0F9-62CFB725449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11CD34C3-0F8A-49C9-B966-3B44522D39E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2E7D2D06-4352-44B1-A75A-F5B807921D3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958518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31F06-3E89-4DC2-BB45-7EE9A7B32C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06912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804657-5855-4902-9A2C-CCCB0130A1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07981A0-E568-4019-80B5-520E03DD0A35}"/>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0E5FCFF2-B598-4D15-976B-D888841FBD6A}"/>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643D994C-FBFD-4CDC-AE44-B05123BF6BE8}"/>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C2417D22-7836-4487-85F1-3016BE1064FF}"/>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C2AA1D4D-8510-4AD9-8488-C60E3C249D83}"/>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A4CB0F9-2B3B-4498-A401-385B85C289B4}"/>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01B1046-0558-4D79-8DE8-F0CE2BE4AD44}"/>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A8CE954D-BB6A-4798-AA35-CAF9B0D557A1}"/>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5D9FAF62-DBCD-4B7D-B617-AF7627633546}"/>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496FB102-C04A-43BC-918E-48AECF8B53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D350FCD0-BAB5-458B-B471-3BE1BB13151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F194F28A-A69B-4A95-86BC-0E4BA0B7F06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850243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CC8DE4-AF4E-4926-8A8A-ACA8602B6B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D7CEC4A-62D0-4F81-8EB9-510F6BCC9B07}"/>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2EE8C4C-C80D-4B67-BD1A-BD165CCB6409}"/>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028DD312-2F6A-4EFA-B517-A90F9D98A84D}"/>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D4CCBEA7-FFA3-48B4-8EDC-17A88D1D00F7}"/>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21F3C579-E00F-418A-9330-C831D8927FAA}"/>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481FAFA1-7ACA-406D-A5A4-14571839DA03}"/>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F16550A-D1E6-4BC3-9BCC-3A1D120CCB3C}"/>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3" name="TextBox 22">
              <a:hlinkClick r:id="rId3"/>
              <a:extLst>
                <a:ext uri="{FF2B5EF4-FFF2-40B4-BE49-F238E27FC236}">
                  <a16:creationId xmlns:a16="http://schemas.microsoft.com/office/drawing/2014/main" id="{C595DB9E-CA56-42CA-AE58-9274DC0531B3}"/>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5" name="Straight Connector 24">
              <a:extLst>
                <a:ext uri="{FF2B5EF4-FFF2-40B4-BE49-F238E27FC236}">
                  <a16:creationId xmlns:a16="http://schemas.microsoft.com/office/drawing/2014/main" id="{ADA2057E-6BF0-4EAC-ABDB-897E79004048}"/>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6" name="Picture 25">
              <a:hlinkClick r:id="rId4"/>
              <a:extLst>
                <a:ext uri="{FF2B5EF4-FFF2-40B4-BE49-F238E27FC236}">
                  <a16:creationId xmlns:a16="http://schemas.microsoft.com/office/drawing/2014/main" id="{64E8E63B-8523-425C-A378-4CD1C302AC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5" name="Picture 34">
              <a:hlinkClick r:id="rId6"/>
              <a:extLst>
                <a:ext uri="{FF2B5EF4-FFF2-40B4-BE49-F238E27FC236}">
                  <a16:creationId xmlns:a16="http://schemas.microsoft.com/office/drawing/2014/main" id="{6FC5D2A2-1EC4-457A-A219-1E5D9F5D378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6" name="Picture 35">
              <a:hlinkClick r:id="rId8"/>
              <a:extLst>
                <a:ext uri="{FF2B5EF4-FFF2-40B4-BE49-F238E27FC236}">
                  <a16:creationId xmlns:a16="http://schemas.microsoft.com/office/drawing/2014/main" id="{6B33448B-151A-44CF-B915-3A912E89094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72061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A818C76-D027-4782-BF0E-E69C3B8255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20F6FA96-C33B-41E3-9BCE-272050322CF1}"/>
              </a:ext>
            </a:extLst>
          </p:cNvPr>
          <p:cNvSpPr/>
          <p:nvPr/>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1B721F3F-4625-455B-9BF8-379B0FBB2191}"/>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A3505772-57DB-47F7-A86A-9C8E42CBB514}"/>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B4DD65E5-73E9-492A-8F6A-E73EDF3A5689}"/>
              </a:ext>
            </a:extLst>
          </p:cNvPr>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D009A0C7-50B8-4E2C-8CEC-4F38326727FB}"/>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6BC21AE3-D63A-4866-B7ED-158938FE5E04}"/>
              </a:ext>
            </a:extLst>
          </p:cNvPr>
          <p:cNvGrpSpPr/>
          <p:nvPr/>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E32298B-4ED0-460E-B694-77BD2BCDE0A2}"/>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416983F7-33E8-4C89-B536-0444301A0342}"/>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3149A679-AC02-4361-94DA-EDF8A2DE2876}"/>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72CA7F54-B2E6-4D34-83A5-9D11835C50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3CD3E72F-EEF5-42BA-8DFE-F2111B946C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9123B563-BEFC-4447-8048-E66367BFBDF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710490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52614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5075604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07026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6900126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6628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41239799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77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156AC-AC73-4A21-8467-792B128628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55DC62A5-1095-42CE-AB5A-BD29C0D13141}"/>
              </a:ext>
            </a:extLst>
          </p:cNvPr>
          <p:cNvGrpSpPr/>
          <p:nvPr/>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EC5A6E3-655F-4AB9-A7A8-7A9AEBB90628}"/>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FA55AB5-8BF7-460F-A30D-2A37692BE320}"/>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86F0D2FF-7C62-45DB-97AF-E1FB43BCA515}"/>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BB2176D2-CCA7-46B6-88D4-4AA41D992D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49AE2524-F34D-4267-9E9F-139BFEEA011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6E26CD04-ED04-44D5-BFD2-E52A16C4B47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350022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6104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3301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3889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7424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7244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F0B7D13D-E750-F24C-98D8-229475F706DD}"/>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1BCFEA89-A612-6146-AED8-9EEC1242D8E1}"/>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94C9D970-D9E8-9B45-8D42-631009789964}"/>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2563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6606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16731616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kern="1200" spc="150" baseline="30000" dirty="0">
                <a:solidFill>
                  <a:schemeClr val="tx2">
                    <a:lumMod val="40000"/>
                    <a:lumOff val="60000"/>
                  </a:schemeClr>
                </a:solidFill>
                <a:latin typeface="Arial" charset="0"/>
                <a:ea typeface="+mn-ea"/>
                <a:cs typeface="+mn-cs"/>
              </a:rPr>
              <a:t>®</a:t>
            </a:r>
            <a:endPar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1291504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kern="1200" spc="150" baseline="30000" dirty="0">
                <a:solidFill>
                  <a:schemeClr val="tx2">
                    <a:lumMod val="40000"/>
                    <a:lumOff val="60000"/>
                  </a:schemeClr>
                </a:solidFill>
                <a:latin typeface="Arial" charset="0"/>
                <a:ea typeface="+mn-ea"/>
                <a:cs typeface="+mn-cs"/>
              </a:rPr>
              <a:t>®</a:t>
            </a:r>
            <a:endPar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endParaRPr>
          </a:p>
        </p:txBody>
      </p:sp>
      <p:pic>
        <p:nvPicPr>
          <p:cNvPr id="4" name="Picture 3">
            <a:extLst>
              <a:ext uri="{FF2B5EF4-FFF2-40B4-BE49-F238E27FC236}">
                <a16:creationId xmlns:a16="http://schemas.microsoft.com/office/drawing/2014/main" id="{DB4A0BDF-AF36-436C-9B89-D7318A27E311}"/>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322388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13DCC-F107-4B27-8EAA-FA2368E322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625714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588EFD-3867-4B74-B2ED-1BC76C3887D9}"/>
              </a:ext>
            </a:extLst>
          </p:cNvPr>
          <p:cNvSpPr/>
          <p:nvPr userDrawn="1"/>
        </p:nvSpPr>
        <p:spPr bwMode="auto">
          <a:xfrm>
            <a:off x="6663192" y="0"/>
            <a:ext cx="5528807" cy="6858000"/>
          </a:xfrm>
          <a:prstGeom prst="rect">
            <a:avLst/>
          </a:prstGeom>
          <a:solidFill>
            <a:srgbClr val="0B1B59"/>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Rectangle 1">
            <a:extLst>
              <a:ext uri="{FF2B5EF4-FFF2-40B4-BE49-F238E27FC236}">
                <a16:creationId xmlns:a16="http://schemas.microsoft.com/office/drawing/2014/main" id="{3126C691-FF3E-4C9E-AA4F-511E45D3558D}"/>
              </a:ext>
            </a:extLst>
          </p:cNvPr>
          <p:cNvSpPr/>
          <p:nvPr userDrawn="1"/>
        </p:nvSpPr>
        <p:spPr bwMode="auto">
          <a:xfrm>
            <a:off x="-1" y="0"/>
            <a:ext cx="6854891" cy="6858000"/>
          </a:xfrm>
          <a:prstGeom prst="rect">
            <a:avLst/>
          </a:prstGeom>
          <a:solidFill>
            <a:schemeClr val="bg1"/>
          </a:solidFill>
          <a:ln w="9525" cap="flat" cmpd="sng" algn="ctr">
            <a:noFill/>
            <a:prstDash val="solid"/>
            <a:round/>
            <a:headEnd type="none" w="med" len="med"/>
            <a:tailEnd type="none" w="med" len="med"/>
          </a:ln>
          <a:effectLst>
            <a:outerShdw blurRad="2921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2"/>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3"/>
              <a:extLst>
                <a:ext uri="{FF2B5EF4-FFF2-40B4-BE49-F238E27FC236}">
                  <a16:creationId xmlns:a16="http://schemas.microsoft.com/office/drawing/2014/main" id="{F99B0C38-6987-4402-AC71-C1BDE714DE3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5"/>
              <a:extLst>
                <a:ext uri="{FF2B5EF4-FFF2-40B4-BE49-F238E27FC236}">
                  <a16:creationId xmlns:a16="http://schemas.microsoft.com/office/drawing/2014/main" id="{5B7BD5C0-06C6-4AB3-BC4D-383CBA3FC50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7"/>
              <a:extLst>
                <a:ext uri="{FF2B5EF4-FFF2-40B4-BE49-F238E27FC236}">
                  <a16:creationId xmlns:a16="http://schemas.microsoft.com/office/drawing/2014/main" id="{D6A42936-581D-4AE8-8C5D-114B70E95E13}"/>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pic>
        <p:nvPicPr>
          <p:cNvPr id="4" name="Picture 3" descr="Logo&#10;&#10;Description automatically generated">
            <a:extLst>
              <a:ext uri="{FF2B5EF4-FFF2-40B4-BE49-F238E27FC236}">
                <a16:creationId xmlns:a16="http://schemas.microsoft.com/office/drawing/2014/main" id="{20764D69-2D2E-40DE-A3F5-D35C0EA8E37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34404" y="569994"/>
            <a:ext cx="5167094" cy="5168334"/>
          </a:xfrm>
          <a:prstGeom prst="rect">
            <a:avLst/>
          </a:prstGeom>
        </p:spPr>
      </p:pic>
    </p:spTree>
    <p:extLst>
      <p:ext uri="{BB962C8B-B14F-4D97-AF65-F5344CB8AC3E}">
        <p14:creationId xmlns:p14="http://schemas.microsoft.com/office/powerpoint/2010/main" val="35398498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9245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12391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96012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3015164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2179175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4966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1420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4968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3680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8796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70DE5-6E93-4496-B10C-FF6027E31F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2"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24" name="Rectangle 23"/>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0"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C593561F-CAB2-4517-A6C1-CC6CDE085269}"/>
              </a:ext>
            </a:extLst>
          </p:cNvPr>
          <p:cNvGrpSpPr/>
          <p:nvPr/>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C6098697-978C-497A-8844-B897E3851A4D}"/>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2B0D3F73-8CAD-40AE-843F-C23EDECF168A}"/>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1" name="Straight Connector 30">
              <a:extLst>
                <a:ext uri="{FF2B5EF4-FFF2-40B4-BE49-F238E27FC236}">
                  <a16:creationId xmlns:a16="http://schemas.microsoft.com/office/drawing/2014/main" id="{EFE81FBE-9D64-4C06-BAB1-FFAF2AB5C92F}"/>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2" name="Picture 31">
              <a:hlinkClick r:id="rId4"/>
              <a:extLst>
                <a:ext uri="{FF2B5EF4-FFF2-40B4-BE49-F238E27FC236}">
                  <a16:creationId xmlns:a16="http://schemas.microsoft.com/office/drawing/2014/main" id="{D6AAD40B-2BE4-4A23-AF70-2E6A765EE5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3" name="Picture 32">
              <a:hlinkClick r:id="rId6"/>
              <a:extLst>
                <a:ext uri="{FF2B5EF4-FFF2-40B4-BE49-F238E27FC236}">
                  <a16:creationId xmlns:a16="http://schemas.microsoft.com/office/drawing/2014/main" id="{D26E2C2D-63AC-4672-9CFD-12890EB11B7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4" name="Picture 33">
              <a:hlinkClick r:id="rId8"/>
              <a:extLst>
                <a:ext uri="{FF2B5EF4-FFF2-40B4-BE49-F238E27FC236}">
                  <a16:creationId xmlns:a16="http://schemas.microsoft.com/office/drawing/2014/main" id="{718FAA29-2E23-4896-BC6D-970DF44FCE9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5328498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3657600" cy="1371600"/>
          </a:xfrm>
        </p:spPr>
        <p:txBody>
          <a:bodyPr>
            <a:normAutofit/>
          </a:bodyPr>
          <a:lstStyle>
            <a:lvl1pPr>
              <a:defRPr sz="2800"/>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54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09363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userDrawn="1"/>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userDrawn="1"/>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3657600" cy="1371600"/>
          </a:xfrm>
        </p:spPr>
        <p:txBody>
          <a:bodyPr>
            <a:normAutofit/>
          </a:bodyPr>
          <a:lstStyle>
            <a:lvl1pPr>
              <a:defRPr sz="2800"/>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00038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D39DDDB9-0B73-1E44-B1A2-17EEF5C029C3}"/>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45B68FD-3160-4147-B521-2413465A7020}"/>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6116FA75-70EB-584C-BDEE-2E88DBB5EE8C}"/>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9288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12730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42094084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pic>
        <p:nvPicPr>
          <p:cNvPr id="9" name="Picture 8">
            <a:extLst>
              <a:ext uri="{FF2B5EF4-FFF2-40B4-BE49-F238E27FC236}">
                <a16:creationId xmlns:a16="http://schemas.microsoft.com/office/drawing/2014/main" id="{B1EC5033-46F4-4167-8490-93EEE066524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4099" b="31988"/>
          <a:stretch/>
        </p:blipFill>
        <p:spPr>
          <a:xfrm>
            <a:off x="445273" y="1584251"/>
            <a:ext cx="11115923" cy="2658140"/>
          </a:xfrm>
          <a:prstGeom prst="rect">
            <a:avLst/>
          </a:prstGeom>
        </p:spPr>
      </p:pic>
      <p:sp>
        <p:nvSpPr>
          <p:cNvPr id="5" name="TextBox 4"/>
          <p:cNvSpPr txBox="1"/>
          <p:nvPr/>
        </p:nvSpPr>
        <p:spPr>
          <a:xfrm>
            <a:off x="0" y="4445149"/>
            <a:ext cx="12192000" cy="604911"/>
          </a:xfrm>
          <a:prstGeom prst="rect">
            <a:avLst/>
          </a:prstGeom>
          <a:noFill/>
        </p:spPr>
        <p:txBody>
          <a:bodyPr wrap="none" rtlCol="0">
            <a:noAutofit/>
          </a:bodyPr>
          <a:lstStyle/>
          <a:p>
            <a:pPr algn="ctr">
              <a:spcBef>
                <a:spcPts val="0"/>
              </a:spcBef>
            </a:pPr>
            <a:r>
              <a:rPr lang="en-US" sz="2400" b="1" i="0" spc="300" baseline="0" dirty="0">
                <a:solidFill>
                  <a:schemeClr val="bg1"/>
                </a:solidFill>
                <a:latin typeface="+mj-lt"/>
              </a:rPr>
              <a:t>Together…Shaping the Future of Energy</a:t>
            </a:r>
            <a:r>
              <a:rPr lang="en-US" sz="2400" b="1" i="0" kern="1200" spc="300" baseline="30000" dirty="0">
                <a:solidFill>
                  <a:schemeClr val="bg1"/>
                </a:solidFill>
                <a:latin typeface="Arial" charset="0"/>
                <a:ea typeface="+mn-ea"/>
                <a:cs typeface="+mn-cs"/>
              </a:rPr>
              <a:t>®</a:t>
            </a:r>
            <a:endParaRPr lang="en-US" sz="2400" b="1" i="0" spc="300" baseline="0" dirty="0">
              <a:solidFill>
                <a:schemeClr val="bg1"/>
              </a:solidFill>
              <a:latin typeface="+mn-lt"/>
            </a:endParaRPr>
          </a:p>
        </p:txBody>
      </p:sp>
    </p:spTree>
    <p:extLst>
      <p:ext uri="{BB962C8B-B14F-4D97-AF65-F5344CB8AC3E}">
        <p14:creationId xmlns:p14="http://schemas.microsoft.com/office/powerpoint/2010/main" val="36637213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kern="1200" spc="150" baseline="30000" dirty="0">
                <a:solidFill>
                  <a:schemeClr val="bg1"/>
                </a:solidFill>
                <a:latin typeface="Arial" charset="0"/>
                <a:ea typeface="+mn-ea"/>
                <a:cs typeface="+mn-cs"/>
              </a:rPr>
              <a:t>®</a:t>
            </a:r>
            <a:endParaRPr lang="en-US" sz="2800" b="0" spc="150" baseline="0" dirty="0">
              <a:solidFill>
                <a:schemeClr val="bg1"/>
              </a:solidFill>
              <a:latin typeface="+mn-lt"/>
            </a:endParaRPr>
          </a:p>
        </p:txBody>
      </p:sp>
      <p:pic>
        <p:nvPicPr>
          <p:cNvPr id="4" name="Picture 3">
            <a:extLst>
              <a:ext uri="{FF2B5EF4-FFF2-40B4-BE49-F238E27FC236}">
                <a16:creationId xmlns:a16="http://schemas.microsoft.com/office/drawing/2014/main" id="{8836F209-0056-42E3-B38F-5FAA62C15D34}"/>
              </a:ext>
            </a:extLst>
          </p:cNvPr>
          <p:cNvPicPr>
            <a:picLocks noChangeAspect="1"/>
          </p:cNvPicPr>
          <p:nvPr userDrawn="1"/>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5217338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05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D043BC-7F9D-49A1-BDD7-F31FDFD03993}"/>
              </a:ext>
            </a:extLst>
          </p:cNvPr>
          <p:cNvSpPr/>
          <p:nvPr userDrawn="1"/>
        </p:nvSpPr>
        <p:spPr bwMode="auto">
          <a:xfrm>
            <a:off x="6646998" y="0"/>
            <a:ext cx="5545001" cy="6858000"/>
          </a:xfrm>
          <a:prstGeom prst="rect">
            <a:avLst/>
          </a:prstGeom>
          <a:solidFill>
            <a:srgbClr val="0B1B59"/>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9" name="Rectangle 18">
            <a:extLst>
              <a:ext uri="{FF2B5EF4-FFF2-40B4-BE49-F238E27FC236}">
                <a16:creationId xmlns:a16="http://schemas.microsoft.com/office/drawing/2014/main" id="{A60F1AF6-73F9-4E4F-BD45-1E9DEED10C45}"/>
              </a:ext>
            </a:extLst>
          </p:cNvPr>
          <p:cNvSpPr/>
          <p:nvPr userDrawn="1"/>
        </p:nvSpPr>
        <p:spPr bwMode="auto">
          <a:xfrm>
            <a:off x="-4360" y="0"/>
            <a:ext cx="6854891" cy="6858000"/>
          </a:xfrm>
          <a:prstGeom prst="rect">
            <a:avLst/>
          </a:prstGeom>
          <a:solidFill>
            <a:srgbClr val="262626"/>
          </a:solidFill>
          <a:ln w="9525" cap="flat" cmpd="sng" algn="ctr">
            <a:noFill/>
            <a:prstDash val="solid"/>
            <a:round/>
            <a:headEnd type="none" w="med" len="med"/>
            <a:tailEnd type="none" w="med" len="med"/>
          </a:ln>
          <a:effectLst>
            <a:outerShdw blurRad="2921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4" name="Rectangle 13">
            <a:extLst>
              <a:ext uri="{FF2B5EF4-FFF2-40B4-BE49-F238E27FC236}">
                <a16:creationId xmlns:a16="http://schemas.microsoft.com/office/drawing/2014/main" id="{A68A5119-6328-45A2-B788-4D75501A863B}"/>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2"/>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3"/>
              <a:extLst>
                <a:ext uri="{FF2B5EF4-FFF2-40B4-BE49-F238E27FC236}">
                  <a16:creationId xmlns:a16="http://schemas.microsoft.com/office/drawing/2014/main" id="{F99B0C38-6987-4402-AC71-C1BDE714DE3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5"/>
              <a:extLst>
                <a:ext uri="{FF2B5EF4-FFF2-40B4-BE49-F238E27FC236}">
                  <a16:creationId xmlns:a16="http://schemas.microsoft.com/office/drawing/2014/main" id="{5B7BD5C0-06C6-4AB3-BC4D-383CBA3FC50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7"/>
              <a:extLst>
                <a:ext uri="{FF2B5EF4-FFF2-40B4-BE49-F238E27FC236}">
                  <a16:creationId xmlns:a16="http://schemas.microsoft.com/office/drawing/2014/main" id="{D6A42936-581D-4AE8-8C5D-114B70E95E13}"/>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pic>
        <p:nvPicPr>
          <p:cNvPr id="20" name="Picture 19" descr="Logo&#10;&#10;Description automatically generated">
            <a:extLst>
              <a:ext uri="{FF2B5EF4-FFF2-40B4-BE49-F238E27FC236}">
                <a16:creationId xmlns:a16="http://schemas.microsoft.com/office/drawing/2014/main" id="{40463C59-2C18-4F9C-8C5E-3D80A35E9F5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934404" y="569994"/>
            <a:ext cx="5167094" cy="5168334"/>
          </a:xfrm>
          <a:prstGeom prst="rect">
            <a:avLst/>
          </a:prstGeom>
        </p:spPr>
      </p:pic>
    </p:spTree>
    <p:extLst>
      <p:ext uri="{BB962C8B-B14F-4D97-AF65-F5344CB8AC3E}">
        <p14:creationId xmlns:p14="http://schemas.microsoft.com/office/powerpoint/2010/main" val="3801950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DD1C6-53CB-422F-B275-DBDFBD9428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30CA6871-F43E-43AE-A2AE-E46146D6A565}"/>
              </a:ext>
            </a:extLst>
          </p:cNvPr>
          <p:cNvGrpSpPr/>
          <p:nvPr/>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56EFF95-D289-468B-A39F-1C223CCA085B}"/>
                </a:ext>
              </a:extLst>
            </p:cNvPr>
            <p:cNvSpPr txBox="1">
              <a:spLocks noChangeArrowheads="1"/>
            </p:cNvSpPr>
            <p:nvPr/>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12A1A365-06F2-4B20-9224-7C3EAC6A4286}"/>
                </a:ext>
              </a:extLst>
            </p:cNvPr>
            <p:cNvSpPr txBox="1"/>
            <p:nvPr/>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9959B6B3-B9E1-4933-8BDC-3B3FDC236B79}"/>
                </a:ext>
              </a:extLst>
            </p:cNvPr>
            <p:cNvCxnSpPr/>
            <p:nvPr/>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CD2CCB58-DA3B-462C-80B9-C58BBFFCC7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AE810849-F144-4E7E-93DE-EAF2E08368A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2BEBC2F3-83E5-4482-B054-9DFE809B14D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548756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8474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0401738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96012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911780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5525928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63785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96012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4179386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22928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9580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882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3657600" cy="1371600"/>
          </a:xfrm>
        </p:spPr>
        <p:txBody>
          <a:bodyPr>
            <a:normAutofit/>
          </a:bodyPr>
          <a:lstStyle>
            <a:lvl1pPr>
              <a:defRPr sz="2800"/>
            </a:lvl1p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083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0232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412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3657600" cy="1371600"/>
          </a:xfrm>
        </p:spPr>
        <p:txBody>
          <a:bodyPr>
            <a:normAutofit/>
          </a:bodyPr>
          <a:lstStyle>
            <a:lvl1pPr>
              <a:defRPr sz="2800"/>
            </a:lvl1p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13307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9601200" cy="731520"/>
          </a:xfrm>
        </p:spPr>
        <p:txBody>
          <a:bodyPr/>
          <a:lstStyle>
            <a:lvl1pPr>
              <a:defRPr/>
            </a:lvl1p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D89F7783-0753-EA47-B9B4-1DB3661601D0}"/>
              </a:ext>
            </a:extLst>
          </p:cNvPr>
          <p:cNvSpPr>
            <a:spLocks noGrp="1"/>
          </p:cNvSpPr>
          <p:nvPr>
            <p:ph type="body" sz="quarter" idx="10"/>
          </p:nvPr>
        </p:nvSpPr>
        <p:spPr>
          <a:xfrm>
            <a:off x="27432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9A35EF21-5163-AC47-8E28-086078B7F885}"/>
              </a:ext>
            </a:extLst>
          </p:cNvPr>
          <p:cNvSpPr>
            <a:spLocks noGrp="1"/>
          </p:cNvSpPr>
          <p:nvPr>
            <p:ph type="body" sz="quarter" idx="11"/>
          </p:nvPr>
        </p:nvSpPr>
        <p:spPr>
          <a:xfrm>
            <a:off x="435864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5C663092-08FC-0D44-82D3-8B7F5992248A}"/>
              </a:ext>
            </a:extLst>
          </p:cNvPr>
          <p:cNvSpPr>
            <a:spLocks noGrp="1"/>
          </p:cNvSpPr>
          <p:nvPr>
            <p:ph type="body" sz="quarter" idx="12"/>
          </p:nvPr>
        </p:nvSpPr>
        <p:spPr>
          <a:xfrm>
            <a:off x="8412480" y="1188720"/>
            <a:ext cx="3474720" cy="5212080"/>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9277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2093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38840669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7" name="TextBox 6">
            <a:extLst>
              <a:ext uri="{FF2B5EF4-FFF2-40B4-BE49-F238E27FC236}">
                <a16:creationId xmlns:a16="http://schemas.microsoft.com/office/drawing/2014/main" id="{38CF3EA5-4F41-4581-9358-CC045EEE3DAA}"/>
              </a:ext>
            </a:extLst>
          </p:cNvPr>
          <p:cNvSpPr txBox="1"/>
          <p:nvPr userDrawn="1"/>
        </p:nvSpPr>
        <p:spPr>
          <a:xfrm>
            <a:off x="0" y="4445149"/>
            <a:ext cx="12192000" cy="604911"/>
          </a:xfrm>
          <a:prstGeom prst="rect">
            <a:avLst/>
          </a:prstGeom>
          <a:noFill/>
        </p:spPr>
        <p:txBody>
          <a:bodyPr wrap="none" rtlCol="0">
            <a:noAutofit/>
          </a:bodyPr>
          <a:lstStyle/>
          <a:p>
            <a:pPr algn="ctr">
              <a:spcBef>
                <a:spcPts val="0"/>
              </a:spcBef>
            </a:pPr>
            <a:r>
              <a:rPr lang="en-US" sz="2400" b="1" i="0" spc="300" baseline="0" dirty="0">
                <a:solidFill>
                  <a:schemeClr val="bg1"/>
                </a:solidFill>
                <a:latin typeface="+mj-lt"/>
              </a:rPr>
              <a:t>Together…Shaping the Future of Energy</a:t>
            </a:r>
            <a:r>
              <a:rPr lang="en-US" sz="2400" b="1" i="0" kern="1200" spc="300" baseline="30000" dirty="0">
                <a:solidFill>
                  <a:schemeClr val="bg1"/>
                </a:solidFill>
                <a:latin typeface="Arial" charset="0"/>
                <a:ea typeface="+mn-ea"/>
                <a:cs typeface="+mn-cs"/>
              </a:rPr>
              <a:t>®</a:t>
            </a:r>
            <a:endParaRPr lang="en-US" sz="2400" b="1" i="0" spc="300" baseline="0" dirty="0">
              <a:solidFill>
                <a:schemeClr val="bg1"/>
              </a:solidFill>
              <a:latin typeface="+mn-lt"/>
            </a:endParaRPr>
          </a:p>
        </p:txBody>
      </p:sp>
      <p:pic>
        <p:nvPicPr>
          <p:cNvPr id="5" name="Picture 4">
            <a:extLst>
              <a:ext uri="{FF2B5EF4-FFF2-40B4-BE49-F238E27FC236}">
                <a16:creationId xmlns:a16="http://schemas.microsoft.com/office/drawing/2014/main" id="{BA9683BA-0DA9-5441-8A02-AD246C936F6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44099" b="31988"/>
          <a:stretch/>
        </p:blipFill>
        <p:spPr>
          <a:xfrm>
            <a:off x="445273" y="1584251"/>
            <a:ext cx="11115923" cy="2658140"/>
          </a:xfrm>
          <a:prstGeom prst="rect">
            <a:avLst/>
          </a:prstGeom>
        </p:spPr>
      </p:pic>
    </p:spTree>
    <p:extLst>
      <p:ext uri="{BB962C8B-B14F-4D97-AF65-F5344CB8AC3E}">
        <p14:creationId xmlns:p14="http://schemas.microsoft.com/office/powerpoint/2010/main" val="34294845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kern="1200" spc="150" baseline="30000" dirty="0">
                <a:solidFill>
                  <a:schemeClr val="tx2">
                    <a:lumMod val="40000"/>
                    <a:lumOff val="60000"/>
                  </a:schemeClr>
                </a:solidFill>
                <a:latin typeface="Arial" charset="0"/>
                <a:ea typeface="+mn-ea"/>
                <a:cs typeface="+mn-cs"/>
              </a:rPr>
              <a:t>®</a:t>
            </a:r>
            <a:endPar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endParaRPr>
          </a:p>
        </p:txBody>
      </p:sp>
      <p:pic>
        <p:nvPicPr>
          <p:cNvPr id="4" name="Picture 3">
            <a:extLst>
              <a:ext uri="{FF2B5EF4-FFF2-40B4-BE49-F238E27FC236}">
                <a16:creationId xmlns:a16="http://schemas.microsoft.com/office/drawing/2014/main" id="{DB4A0BDF-AF36-436C-9B89-D7318A27E311}"/>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16587315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Chauncey Starr">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C01F85A-9404-BF43-A3C6-0C1809C6DC32}"/>
              </a:ext>
            </a:extLst>
          </p:cNvPr>
          <p:cNvGrpSpPr/>
          <p:nvPr userDrawn="1"/>
        </p:nvGrpSpPr>
        <p:grpSpPr>
          <a:xfrm>
            <a:off x="0" y="76560"/>
            <a:ext cx="12192000" cy="6616597"/>
            <a:chOff x="0" y="76560"/>
            <a:chExt cx="12192000" cy="6616597"/>
          </a:xfrm>
        </p:grpSpPr>
        <p:sp>
          <p:nvSpPr>
            <p:cNvPr id="3" name="Rectangle 2">
              <a:extLst>
                <a:ext uri="{FF2B5EF4-FFF2-40B4-BE49-F238E27FC236}">
                  <a16:creationId xmlns:a16="http://schemas.microsoft.com/office/drawing/2014/main" id="{9CDB1B51-7C4C-5B4B-9280-88440A81114C}"/>
                </a:ext>
              </a:extLst>
            </p:cNvPr>
            <p:cNvSpPr/>
            <p:nvPr/>
          </p:nvSpPr>
          <p:spPr bwMode="auto">
            <a:xfrm>
              <a:off x="0" y="76560"/>
              <a:ext cx="12192000" cy="6616597"/>
            </a:xfrm>
            <a:prstGeom prst="rect">
              <a:avLst/>
            </a:prstGeom>
            <a:solidFill>
              <a:srgbClr val="0B1B59"/>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4" name="Picture 3">
              <a:extLst>
                <a:ext uri="{FF2B5EF4-FFF2-40B4-BE49-F238E27FC236}">
                  <a16:creationId xmlns:a16="http://schemas.microsoft.com/office/drawing/2014/main" id="{1B35EA3C-FD85-344B-8DB4-C1D93F25A0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76560"/>
              <a:ext cx="7415945" cy="6616596"/>
            </a:xfrm>
            <a:prstGeom prst="rect">
              <a:avLst/>
            </a:prstGeom>
          </p:spPr>
        </p:pic>
        <p:pic>
          <p:nvPicPr>
            <p:cNvPr id="5" name="Picture 4">
              <a:extLst>
                <a:ext uri="{FF2B5EF4-FFF2-40B4-BE49-F238E27FC236}">
                  <a16:creationId xmlns:a16="http://schemas.microsoft.com/office/drawing/2014/main" id="{0F24FAA8-8F76-694F-B229-201C603FF8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655" t="44623" r="13652" b="30158"/>
            <a:stretch/>
          </p:blipFill>
          <p:spPr>
            <a:xfrm>
              <a:off x="5104435" y="2118167"/>
              <a:ext cx="6088284" cy="2083443"/>
            </a:xfrm>
            <a:prstGeom prst="rect">
              <a:avLst/>
            </a:prstGeom>
          </p:spPr>
        </p:pic>
      </p:grpSp>
    </p:spTree>
    <p:extLst>
      <p:ext uri="{BB962C8B-B14F-4D97-AF65-F5344CB8AC3E}">
        <p14:creationId xmlns:p14="http://schemas.microsoft.com/office/powerpoint/2010/main" val="24747649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4192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9689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92517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6.pn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7.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image" Target="../media/image1.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3.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20.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image" Target="../media/image20.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17.sv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6.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21">
            <a:extLst>
              <a:ext uri="{FF2B5EF4-FFF2-40B4-BE49-F238E27FC236}">
                <a16:creationId xmlns:a16="http://schemas.microsoft.com/office/drawing/2014/main" id="{5DF57B04-D6F9-4D53-867D-F4768956F1F6}"/>
              </a:ext>
            </a:extLst>
          </p:cNvPr>
          <p:cNvSpPr/>
          <p:nvPr/>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0918655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17"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8" r:id="rId16"/>
    <p:sldLayoutId id="2147483743" r:id="rId17"/>
    <p:sldLayoutId id="2147483744" r:id="rId18"/>
    <p:sldLayoutId id="2147483745" r:id="rId19"/>
    <p:sldLayoutId id="2147483742" r:id="rId20"/>
    <p:sldLayoutId id="2147483747" r:id="rId21"/>
    <p:sldLayoutId id="2147483715" r:id="rId22"/>
    <p:sldLayoutId id="2147483716" r:id="rId23"/>
    <p:sldLayoutId id="2147483753" r:id="rId24"/>
    <p:sldLayoutId id="2147483754" r:id="rId25"/>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53897798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48" r:id="rId17"/>
    <p:sldLayoutId id="2147483749" r:id="rId18"/>
    <p:sldLayoutId id="2147483750" r:id="rId19"/>
    <p:sldLayoutId id="2147483751" r:id="rId20"/>
    <p:sldLayoutId id="2147483738" r:id="rId21"/>
    <p:sldLayoutId id="2147483740" r:id="rId22"/>
    <p:sldLayoutId id="2147483741" r:id="rId23"/>
    <p:sldLayoutId id="2147483752" r:id="rId24"/>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8A36EA-E727-4BFB-B7E2-7FDEBDE10560}"/>
              </a:ext>
            </a:extLst>
          </p:cNvPr>
          <p:cNvSpPr/>
          <p:nvPr userDrawn="1"/>
        </p:nvSpPr>
        <p:spPr bwMode="auto">
          <a:xfrm>
            <a:off x="9666514" y="90805"/>
            <a:ext cx="2525486" cy="823277"/>
          </a:xfrm>
          <a:custGeom>
            <a:avLst/>
            <a:gdLst>
              <a:gd name="connsiteX0" fmla="*/ 0 w 2525486"/>
              <a:gd name="connsiteY0" fmla="*/ 0 h 823277"/>
              <a:gd name="connsiteX1" fmla="*/ 2525486 w 2525486"/>
              <a:gd name="connsiteY1" fmla="*/ 0 h 823277"/>
              <a:gd name="connsiteX2" fmla="*/ 2525486 w 2525486"/>
              <a:gd name="connsiteY2" fmla="*/ 823277 h 823277"/>
              <a:gd name="connsiteX3" fmla="*/ 0 w 2525486"/>
              <a:gd name="connsiteY3" fmla="*/ 823277 h 823277"/>
              <a:gd name="connsiteX4" fmla="*/ 0 w 2525486"/>
              <a:gd name="connsiteY4" fmla="*/ 0 h 823277"/>
              <a:gd name="connsiteX0" fmla="*/ 0 w 2525486"/>
              <a:gd name="connsiteY0" fmla="*/ 0 h 823277"/>
              <a:gd name="connsiteX1" fmla="*/ 2525486 w 2525486"/>
              <a:gd name="connsiteY1" fmla="*/ 0 h 823277"/>
              <a:gd name="connsiteX2" fmla="*/ 2525486 w 2525486"/>
              <a:gd name="connsiteY2" fmla="*/ 823277 h 823277"/>
              <a:gd name="connsiteX3" fmla="*/ 472751 w 2525486"/>
              <a:gd name="connsiteY3" fmla="*/ 817057 h 823277"/>
              <a:gd name="connsiteX4" fmla="*/ 0 w 2525486"/>
              <a:gd name="connsiteY4" fmla="*/ 0 h 82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86" h="823277">
                <a:moveTo>
                  <a:pt x="0" y="0"/>
                </a:moveTo>
                <a:lnTo>
                  <a:pt x="2525486" y="0"/>
                </a:lnTo>
                <a:lnTo>
                  <a:pt x="2525486" y="823277"/>
                </a:lnTo>
                <a:lnTo>
                  <a:pt x="472751" y="817057"/>
                </a:lnTo>
                <a:lnTo>
                  <a:pt x="0" y="0"/>
                </a:lnTo>
                <a:close/>
              </a:path>
            </a:pathLst>
          </a:custGeom>
          <a:solidFill>
            <a:srgbClr val="004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6" name="Rectangle 21">
            <a:extLst>
              <a:ext uri="{FF2B5EF4-FFF2-40B4-BE49-F238E27FC236}">
                <a16:creationId xmlns:a16="http://schemas.microsoft.com/office/drawing/2014/main" id="{5DF57B04-D6F9-4D53-867D-F4768956F1F6}"/>
              </a:ext>
            </a:extLst>
          </p:cNvPr>
          <p:cNvSpPr/>
          <p:nvPr userDrawn="1"/>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960120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userDrawn="1"/>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1533578" y="6719007"/>
            <a:ext cx="570318" cy="110658"/>
          </a:xfrm>
          <a:prstGeom prst="rect">
            <a:avLst/>
          </a:prstGeom>
        </p:spPr>
      </p:pic>
      <p:pic>
        <p:nvPicPr>
          <p:cNvPr id="3" name="Picture 2">
            <a:extLst>
              <a:ext uri="{FF2B5EF4-FFF2-40B4-BE49-F238E27FC236}">
                <a16:creationId xmlns:a16="http://schemas.microsoft.com/office/drawing/2014/main" id="{3AB9E1B0-E77C-4D1D-B6F6-57C258A91002}"/>
              </a:ext>
            </a:extLst>
          </p:cNvPr>
          <p:cNvPicPr>
            <a:picLocks noChangeAspect="1"/>
          </p:cNvPicPr>
          <p:nvPr userDrawn="1"/>
        </p:nvPicPr>
        <p:blipFill rotWithShape="1">
          <a:blip r:embed="rId23" cstate="print">
            <a:extLst>
              <a:ext uri="{28A0092B-C50C-407E-A947-70E740481C1C}">
                <a14:useLocalDpi xmlns:a14="http://schemas.microsoft.com/office/drawing/2010/main" val="0"/>
              </a:ext>
            </a:extLst>
          </a:blip>
          <a:srcRect l="13415" t="38573" r="10750" b="30273"/>
          <a:stretch/>
        </p:blipFill>
        <p:spPr>
          <a:xfrm>
            <a:off x="9966960" y="0"/>
            <a:ext cx="2225040" cy="914082"/>
          </a:xfrm>
          <a:prstGeom prst="rect">
            <a:avLst/>
          </a:prstGeom>
        </p:spPr>
      </p:pic>
    </p:spTree>
    <p:extLst>
      <p:ext uri="{BB962C8B-B14F-4D97-AF65-F5344CB8AC3E}">
        <p14:creationId xmlns:p14="http://schemas.microsoft.com/office/powerpoint/2010/main" val="1023286830"/>
      </p:ext>
    </p:extLst>
  </p:cSld>
  <p:clrMap bg1="lt1" tx1="dk1" bg2="lt2" tx2="dk2" accent1="accent1" accent2="accent2" accent3="accent3" accent4="accent4" accent5="accent5" accent6="accent6" hlink="hlink" folHlink="folHlink"/>
  <p:sldLayoutIdLst>
    <p:sldLayoutId id="2147483756"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userDrawn="1"/>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59" y="182563"/>
            <a:ext cx="960120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userDrawn="1"/>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userDrawn="1"/>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userDrawn="1"/>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userDrawn="1"/>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1533578" y="6719007"/>
            <a:ext cx="570318" cy="110658"/>
          </a:xfrm>
          <a:prstGeom prst="rect">
            <a:avLst/>
          </a:prstGeom>
        </p:spPr>
      </p:pic>
      <p:sp>
        <p:nvSpPr>
          <p:cNvPr id="10" name="Rectangle 5">
            <a:extLst>
              <a:ext uri="{FF2B5EF4-FFF2-40B4-BE49-F238E27FC236}">
                <a16:creationId xmlns:a16="http://schemas.microsoft.com/office/drawing/2014/main" id="{23236C5F-03E7-49C0-BB2F-7220E04B6531}"/>
              </a:ext>
            </a:extLst>
          </p:cNvPr>
          <p:cNvSpPr/>
          <p:nvPr userDrawn="1"/>
        </p:nvSpPr>
        <p:spPr bwMode="auto">
          <a:xfrm>
            <a:off x="9666514" y="90805"/>
            <a:ext cx="2525486" cy="823277"/>
          </a:xfrm>
          <a:custGeom>
            <a:avLst/>
            <a:gdLst>
              <a:gd name="connsiteX0" fmla="*/ 0 w 2525486"/>
              <a:gd name="connsiteY0" fmla="*/ 0 h 823277"/>
              <a:gd name="connsiteX1" fmla="*/ 2525486 w 2525486"/>
              <a:gd name="connsiteY1" fmla="*/ 0 h 823277"/>
              <a:gd name="connsiteX2" fmla="*/ 2525486 w 2525486"/>
              <a:gd name="connsiteY2" fmla="*/ 823277 h 823277"/>
              <a:gd name="connsiteX3" fmla="*/ 0 w 2525486"/>
              <a:gd name="connsiteY3" fmla="*/ 823277 h 823277"/>
              <a:gd name="connsiteX4" fmla="*/ 0 w 2525486"/>
              <a:gd name="connsiteY4" fmla="*/ 0 h 823277"/>
              <a:gd name="connsiteX0" fmla="*/ 0 w 2525486"/>
              <a:gd name="connsiteY0" fmla="*/ 0 h 823277"/>
              <a:gd name="connsiteX1" fmla="*/ 2525486 w 2525486"/>
              <a:gd name="connsiteY1" fmla="*/ 0 h 823277"/>
              <a:gd name="connsiteX2" fmla="*/ 2525486 w 2525486"/>
              <a:gd name="connsiteY2" fmla="*/ 823277 h 823277"/>
              <a:gd name="connsiteX3" fmla="*/ 472751 w 2525486"/>
              <a:gd name="connsiteY3" fmla="*/ 817057 h 823277"/>
              <a:gd name="connsiteX4" fmla="*/ 0 w 2525486"/>
              <a:gd name="connsiteY4" fmla="*/ 0 h 82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486" h="823277">
                <a:moveTo>
                  <a:pt x="0" y="0"/>
                </a:moveTo>
                <a:lnTo>
                  <a:pt x="2525486" y="0"/>
                </a:lnTo>
                <a:lnTo>
                  <a:pt x="2525486" y="823277"/>
                </a:lnTo>
                <a:lnTo>
                  <a:pt x="472751" y="817057"/>
                </a:lnTo>
                <a:lnTo>
                  <a:pt x="0" y="0"/>
                </a:lnTo>
                <a:close/>
              </a:path>
            </a:pathLst>
          </a:custGeom>
          <a:solidFill>
            <a:srgbClr val="0040C0"/>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13" name="Picture 12">
            <a:extLst>
              <a:ext uri="{FF2B5EF4-FFF2-40B4-BE49-F238E27FC236}">
                <a16:creationId xmlns:a16="http://schemas.microsoft.com/office/drawing/2014/main" id="{1DCFB247-D4AA-47A6-82AE-A4C69DACC5C6}"/>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13415" t="40106" r="10750" b="28686"/>
          <a:stretch/>
        </p:blipFill>
        <p:spPr>
          <a:xfrm>
            <a:off x="9966959" y="-1585"/>
            <a:ext cx="2225041" cy="915667"/>
          </a:xfrm>
          <a:prstGeom prst="rect">
            <a:avLst/>
          </a:prstGeom>
        </p:spPr>
      </p:pic>
    </p:spTree>
    <p:extLst>
      <p:ext uri="{BB962C8B-B14F-4D97-AF65-F5344CB8AC3E}">
        <p14:creationId xmlns:p14="http://schemas.microsoft.com/office/powerpoint/2010/main" val="2836871571"/>
      </p:ext>
    </p:extLst>
  </p:cSld>
  <p:clrMap bg1="lt1" tx1="dk1" bg2="lt2" tx2="dk2" accent1="accent1" accent2="accent2" accent3="accent3" accent4="accent4" accent5="accent5" accent6="accent6" hlink="hlink" folHlink="folHlink"/>
  <p:sldLayoutIdLst>
    <p:sldLayoutId id="2147483783"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hyperlink" Target="http://www.epri.com/" TargetMode="External"/><Relationship Id="rId2" Type="http://schemas.openxmlformats.org/officeDocument/2006/relationships/notesSlide" Target="../notesSlides/notesSlide10.xml"/><Relationship Id="rId1" Type="http://schemas.openxmlformats.org/officeDocument/2006/relationships/slideLayout" Target="../slideLayouts/slideLayout51.xml"/><Relationship Id="rId5" Type="http://schemas.openxmlformats.org/officeDocument/2006/relationships/hyperlink" Target="https://www.epri.com/research/products/000000003002018769" TargetMode="Externa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51.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51.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1.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55.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55.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55.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55.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55.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5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14">
            <a:extLst>
              <a:ext uri="{FF2B5EF4-FFF2-40B4-BE49-F238E27FC236}">
                <a16:creationId xmlns:a16="http://schemas.microsoft.com/office/drawing/2014/main" id="{3FEEAAD0-23D7-446B-9DEB-8395B130EE55}"/>
              </a:ext>
            </a:extLst>
          </p:cNvPr>
          <p:cNvSpPr>
            <a:spLocks noGrp="1"/>
          </p:cNvSpPr>
          <p:nvPr>
            <p:ph type="subTitle" sz="quarter" idx="1"/>
          </p:nvPr>
        </p:nvSpPr>
        <p:spPr/>
        <p:txBody>
          <a:bodyPr/>
          <a:lstStyle/>
          <a:p>
            <a:r>
              <a:rPr lang="en-US" dirty="0">
                <a:latin typeface="Arial" panose="020B0604020202020204" pitchFamily="34" charset="0"/>
                <a:cs typeface="Arial" panose="020B0604020202020204" pitchFamily="34" charset="0"/>
              </a:rPr>
              <a:t>Andres Ovalle, PhD</a:t>
            </a:r>
          </a:p>
          <a:p>
            <a:r>
              <a:rPr lang="en-US" dirty="0">
                <a:latin typeface="Arial" panose="020B0604020202020204" pitchFamily="34" charset="0"/>
                <a:cs typeface="Arial" panose="020B0604020202020204" pitchFamily="34" charset="0"/>
              </a:rPr>
              <a:t>Engineer Scientist III</a:t>
            </a:r>
          </a:p>
          <a:p>
            <a:r>
              <a:rPr lang="en-US" dirty="0">
                <a:latin typeface="Arial" panose="020B0604020202020204" pitchFamily="34" charset="0"/>
                <a:cs typeface="Arial" panose="020B0604020202020204" pitchFamily="34" charset="0"/>
              </a:rPr>
              <a:t>EPRI, Knoxville, TN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May 12</a:t>
            </a:r>
            <a:r>
              <a:rPr lang="en-US" baseline="30000" dirty="0">
                <a:latin typeface="Arial" panose="020B0604020202020204" pitchFamily="34" charset="0"/>
                <a:cs typeface="Arial" panose="020B0604020202020204" pitchFamily="34" charset="0"/>
              </a:rPr>
              <a:t>th</a:t>
            </a:r>
            <a:r>
              <a:rPr lang="en-US">
                <a:latin typeface="Arial" panose="020B0604020202020204" pitchFamily="34" charset="0"/>
                <a:cs typeface="Arial" panose="020B0604020202020204" pitchFamily="34" charset="0"/>
              </a:rPr>
              <a:t>, 2022</a:t>
            </a:r>
            <a:endParaRPr lang="en-US" dirty="0">
              <a:latin typeface="Arial" panose="020B0604020202020204" pitchFamily="34" charset="0"/>
              <a:cs typeface="Arial" panose="020B0604020202020204" pitchFamily="34" charset="0"/>
            </a:endParaRPr>
          </a:p>
        </p:txBody>
      </p:sp>
      <p:sp>
        <p:nvSpPr>
          <p:cNvPr id="14" name="Title 13">
            <a:extLst>
              <a:ext uri="{FF2B5EF4-FFF2-40B4-BE49-F238E27FC236}">
                <a16:creationId xmlns:a16="http://schemas.microsoft.com/office/drawing/2014/main" id="{2C838803-BA73-48D9-8532-8D8BC60434A2}"/>
              </a:ext>
            </a:extLst>
          </p:cNvPr>
          <p:cNvSpPr>
            <a:spLocks noGrp="1"/>
          </p:cNvSpPr>
          <p:nvPr>
            <p:ph type="ctrTitle" sz="quarter"/>
          </p:nvPr>
        </p:nvSpPr>
        <p:spPr/>
        <p:txBody>
          <a:bodyPr>
            <a:normAutofit/>
          </a:bodyPr>
          <a:lstStyle/>
          <a:p>
            <a:r>
              <a:rPr lang="en-US" dirty="0"/>
              <a:t>GICharm: A System Level Analysis Tool for Geomagnetic Disturbance Related Harmonics</a:t>
            </a:r>
          </a:p>
        </p:txBody>
      </p:sp>
      <p:sp>
        <p:nvSpPr>
          <p:cNvPr id="16" name="Text Placeholder 15">
            <a:extLst>
              <a:ext uri="{FF2B5EF4-FFF2-40B4-BE49-F238E27FC236}">
                <a16:creationId xmlns:a16="http://schemas.microsoft.com/office/drawing/2014/main" id="{AA5409A4-F663-48E5-BCAE-5AA8854A0A40}"/>
              </a:ext>
            </a:extLst>
          </p:cNvPr>
          <p:cNvSpPr>
            <a:spLocks noGrp="1"/>
          </p:cNvSpPr>
          <p:nvPr>
            <p:ph type="body" sz="quarter" idx="10"/>
          </p:nvPr>
        </p:nvSpPr>
        <p:spPr/>
        <p:txBody>
          <a:bodyPr>
            <a:normAutofit/>
          </a:bodyPr>
          <a:lstStyle/>
          <a:p>
            <a:br>
              <a:rPr lang="en-US" dirty="0"/>
            </a:br>
            <a:endParaRPr lang="en-US" dirty="0"/>
          </a:p>
        </p:txBody>
      </p:sp>
    </p:spTree>
    <p:extLst>
      <p:ext uri="{BB962C8B-B14F-4D97-AF65-F5344CB8AC3E}">
        <p14:creationId xmlns:p14="http://schemas.microsoft.com/office/powerpoint/2010/main" val="2748577364"/>
      </p:ext>
    </p:extLst>
  </p:cSld>
  <p:clrMapOvr>
    <a:masterClrMapping/>
  </p:clrMapOvr>
  <mc:AlternateContent xmlns:mc="http://schemas.openxmlformats.org/markup-compatibility/2006" xmlns:p14="http://schemas.microsoft.com/office/powerpoint/2010/main">
    <mc:Choice Requires="p14">
      <p:transition spd="slow" p14:dur="2000" advTm="17132"/>
    </mc:Choice>
    <mc:Fallback xmlns="">
      <p:transition spd="slow" advTm="1713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EPRI GICharm</a:t>
            </a:r>
          </a:p>
        </p:txBody>
      </p:sp>
      <p:sp>
        <p:nvSpPr>
          <p:cNvPr id="3" name="Content Placeholder 2"/>
          <p:cNvSpPr>
            <a:spLocks noGrp="1"/>
          </p:cNvSpPr>
          <p:nvPr>
            <p:ph idx="1"/>
          </p:nvPr>
        </p:nvSpPr>
        <p:spPr>
          <a:xfrm>
            <a:off x="365760" y="1005840"/>
            <a:ext cx="5375766" cy="5394960"/>
          </a:xfrm>
        </p:spPr>
        <p:txBody>
          <a:bodyPr anchor="t">
            <a:noAutofit/>
          </a:bodyPr>
          <a:lstStyle/>
          <a:p>
            <a:r>
              <a:rPr lang="en-US" sz="2400" dirty="0">
                <a:latin typeface="Arial" panose="020B0604020202020204" pitchFamily="34" charset="0"/>
                <a:cs typeface="Arial" panose="020B0604020202020204" pitchFamily="34" charset="0"/>
              </a:rPr>
              <a:t>Software tool to assess the impact of GIC related harmonics</a:t>
            </a:r>
          </a:p>
          <a:p>
            <a:r>
              <a:rPr lang="en-US" sz="2400" dirty="0">
                <a:latin typeface="Arial" panose="020B0604020202020204" pitchFamily="34" charset="0"/>
                <a:cs typeface="Arial" panose="020B0604020202020204" pitchFamily="34" charset="0"/>
              </a:rPr>
              <a:t>Most recent version available to the public in through </a:t>
            </a:r>
            <a:r>
              <a:rPr lang="en-US" sz="2400" dirty="0">
                <a:latin typeface="Arial" panose="020B0604020202020204" pitchFamily="34" charset="0"/>
                <a:cs typeface="Arial" panose="020B0604020202020204" pitchFamily="34" charset="0"/>
                <a:hlinkClick r:id="rId3"/>
              </a:rPr>
              <a:t>www.epri.com</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(link below)</a:t>
            </a:r>
            <a:endParaRPr lang="en-US" sz="1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Extensive system modeling </a:t>
            </a:r>
          </a:p>
          <a:p>
            <a:r>
              <a:rPr lang="en-US" sz="2400" dirty="0">
                <a:latin typeface="Arial" panose="020B0604020202020204" pitchFamily="34" charset="0"/>
                <a:cs typeface="Arial" panose="020B0604020202020204" pitchFamily="34" charset="0"/>
              </a:rPr>
              <a:t>Accurate representation of </a:t>
            </a:r>
            <a:r>
              <a:rPr lang="en-US" sz="2400" u="sng" dirty="0">
                <a:latin typeface="Arial" panose="020B0604020202020204" pitchFamily="34" charset="0"/>
                <a:cs typeface="Arial" panose="020B0604020202020204" pitchFamily="34" charset="0"/>
              </a:rPr>
              <a:t>transformer saturation</a:t>
            </a:r>
          </a:p>
          <a:p>
            <a:r>
              <a:rPr lang="en-US" sz="2400" dirty="0">
                <a:latin typeface="Arial" panose="020B0604020202020204" pitchFamily="34" charset="0"/>
                <a:cs typeface="Arial" panose="020B0604020202020204" pitchFamily="34" charset="0"/>
              </a:rPr>
              <a:t>Uses EPRI’s OpenDSS engine</a:t>
            </a:r>
          </a:p>
          <a:p>
            <a:r>
              <a:rPr lang="en-US" sz="2400" dirty="0">
                <a:latin typeface="Arial" panose="020B0604020202020204" pitchFamily="34" charset="0"/>
                <a:cs typeface="Arial" panose="020B0604020202020204" pitchFamily="34" charset="0"/>
              </a:rPr>
              <a:t>Includes </a:t>
            </a:r>
            <a:r>
              <a:rPr lang="en-US" sz="2400" u="sng" dirty="0">
                <a:latin typeface="Arial" panose="020B0604020202020204" pitchFamily="34" charset="0"/>
                <a:cs typeface="Arial" panose="020B0604020202020204" pitchFamily="34" charset="0"/>
              </a:rPr>
              <a:t>built-in converter</a:t>
            </a:r>
            <a:r>
              <a:rPr lang="en-US" sz="2400" dirty="0">
                <a:latin typeface="Arial" panose="020B0604020202020204" pitchFamily="34" charset="0"/>
                <a:cs typeface="Arial" panose="020B0604020202020204" pitchFamily="34" charset="0"/>
              </a:rPr>
              <a:t> from a commercial planning software</a:t>
            </a:r>
          </a:p>
        </p:txBody>
      </p:sp>
      <p:pic>
        <p:nvPicPr>
          <p:cNvPr id="10" name="Picture 9">
            <a:extLst>
              <a:ext uri="{FF2B5EF4-FFF2-40B4-BE49-F238E27FC236}">
                <a16:creationId xmlns:a16="http://schemas.microsoft.com/office/drawing/2014/main" id="{87994EFF-585D-4153-930E-76EB33EE7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330" y="1172308"/>
            <a:ext cx="4845033" cy="4845033"/>
          </a:xfrm>
          <a:prstGeom prst="rect">
            <a:avLst/>
          </a:prstGeom>
        </p:spPr>
      </p:pic>
      <p:sp>
        <p:nvSpPr>
          <p:cNvPr id="4" name="Rectangle 3">
            <a:extLst>
              <a:ext uri="{FF2B5EF4-FFF2-40B4-BE49-F238E27FC236}">
                <a16:creationId xmlns:a16="http://schemas.microsoft.com/office/drawing/2014/main" id="{0C4A4449-28E6-4B21-91BE-F9B1949533D7}"/>
              </a:ext>
            </a:extLst>
          </p:cNvPr>
          <p:cNvSpPr/>
          <p:nvPr/>
        </p:nvSpPr>
        <p:spPr>
          <a:xfrm>
            <a:off x="3385406" y="6154003"/>
            <a:ext cx="5944128" cy="338554"/>
          </a:xfrm>
          <a:prstGeom prst="rect">
            <a:avLst/>
          </a:prstGeom>
        </p:spPr>
        <p:txBody>
          <a:bodyPr wrap="none">
            <a:spAutoFit/>
          </a:bodyPr>
          <a:lstStyle/>
          <a:p>
            <a:r>
              <a:rPr lang="en-US" dirty="0">
                <a:latin typeface="Arial" panose="020B0604020202020204" pitchFamily="34" charset="0"/>
                <a:cs typeface="Arial" panose="020B0604020202020204" pitchFamily="34" charset="0"/>
                <a:hlinkClick r:id="rId5"/>
              </a:rPr>
              <a:t>https://www.epri.com/research/products/000000003002018769</a:t>
            </a:r>
            <a:r>
              <a:rPr lang="en-US" dirty="0">
                <a:latin typeface="Arial" panose="020B0604020202020204" pitchFamily="34" charset="0"/>
                <a:cs typeface="Arial" panose="020B0604020202020204" pitchFamily="34" charset="0"/>
              </a:rPr>
              <a:t> </a:t>
            </a:r>
            <a:endParaRPr lang="en-US" dirty="0"/>
          </a:p>
        </p:txBody>
      </p:sp>
    </p:spTree>
    <p:extLst>
      <p:ext uri="{BB962C8B-B14F-4D97-AF65-F5344CB8AC3E}">
        <p14:creationId xmlns:p14="http://schemas.microsoft.com/office/powerpoint/2010/main" val="248068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GICharm Capabilities</a:t>
            </a:r>
          </a:p>
        </p:txBody>
      </p:sp>
      <p:sp>
        <p:nvSpPr>
          <p:cNvPr id="3" name="Content Placeholder 2"/>
          <p:cNvSpPr>
            <a:spLocks noGrp="1"/>
          </p:cNvSpPr>
          <p:nvPr>
            <p:ph idx="1"/>
          </p:nvPr>
        </p:nvSpPr>
        <p:spPr>
          <a:xfrm>
            <a:off x="365760" y="1005840"/>
            <a:ext cx="5375766" cy="5394960"/>
          </a:xfrm>
        </p:spPr>
        <p:txBody>
          <a:bodyPr anchor="t">
            <a:noAutofit/>
          </a:bodyPr>
          <a:lstStyle/>
          <a:p>
            <a:r>
              <a:rPr lang="en-US" sz="2400" dirty="0">
                <a:latin typeface="Arial" panose="020B0604020202020204" pitchFamily="34" charset="0"/>
                <a:cs typeface="Arial" panose="020B0604020202020204" pitchFamily="34" charset="0"/>
              </a:rPr>
              <a:t>Transformer level analysis </a:t>
            </a:r>
          </a:p>
          <a:p>
            <a:r>
              <a:rPr lang="en-US" sz="2400" dirty="0">
                <a:latin typeface="Arial" panose="020B0604020202020204" pitchFamily="34" charset="0"/>
                <a:cs typeface="Arial" panose="020B0604020202020204" pitchFamily="34" charset="0"/>
              </a:rPr>
              <a:t>System level Analysis</a:t>
            </a:r>
          </a:p>
          <a:p>
            <a:r>
              <a:rPr lang="en-US" sz="2400" dirty="0">
                <a:latin typeface="Arial" panose="020B0604020202020204" pitchFamily="34" charset="0"/>
                <a:cs typeface="Arial" panose="020B0604020202020204" pitchFamily="34" charset="0"/>
              </a:rPr>
              <a:t>PSS®E to GICharm / OpenDSS converter</a:t>
            </a:r>
          </a:p>
        </p:txBody>
      </p:sp>
      <p:pic>
        <p:nvPicPr>
          <p:cNvPr id="7" name="Picture 6">
            <a:extLst>
              <a:ext uri="{FF2B5EF4-FFF2-40B4-BE49-F238E27FC236}">
                <a16:creationId xmlns:a16="http://schemas.microsoft.com/office/drawing/2014/main" id="{F6166063-C443-42E0-9BF3-6CD891CE49C5}"/>
              </a:ext>
            </a:extLst>
          </p:cNvPr>
          <p:cNvPicPr>
            <a:picLocks noChangeAspect="1"/>
          </p:cNvPicPr>
          <p:nvPr/>
        </p:nvPicPr>
        <p:blipFill>
          <a:blip r:embed="rId3"/>
          <a:stretch>
            <a:fillRect/>
          </a:stretch>
        </p:blipFill>
        <p:spPr>
          <a:xfrm>
            <a:off x="5828043" y="928076"/>
            <a:ext cx="6121222" cy="3283781"/>
          </a:xfrm>
          <a:prstGeom prst="rect">
            <a:avLst/>
          </a:prstGeom>
          <a:ln>
            <a:solidFill>
              <a:schemeClr val="bg2">
                <a:lumMod val="90000"/>
              </a:schemeClr>
            </a:solidFill>
          </a:ln>
        </p:spPr>
      </p:pic>
      <p:pic>
        <p:nvPicPr>
          <p:cNvPr id="9" name="Picture 8">
            <a:extLst>
              <a:ext uri="{FF2B5EF4-FFF2-40B4-BE49-F238E27FC236}">
                <a16:creationId xmlns:a16="http://schemas.microsoft.com/office/drawing/2014/main" id="{9A938F69-9C2B-4D1B-999F-4A070CA3C5AE}"/>
              </a:ext>
            </a:extLst>
          </p:cNvPr>
          <p:cNvPicPr>
            <a:picLocks noChangeAspect="1"/>
          </p:cNvPicPr>
          <p:nvPr/>
        </p:nvPicPr>
        <p:blipFill>
          <a:blip r:embed="rId4"/>
          <a:stretch>
            <a:fillRect/>
          </a:stretch>
        </p:blipFill>
        <p:spPr>
          <a:xfrm>
            <a:off x="7233673" y="3706445"/>
            <a:ext cx="2939707" cy="1697984"/>
          </a:xfrm>
          <a:prstGeom prst="rect">
            <a:avLst/>
          </a:prstGeom>
          <a:ln>
            <a:solidFill>
              <a:schemeClr val="bg2">
                <a:lumMod val="90000"/>
              </a:schemeClr>
            </a:solidFill>
          </a:ln>
        </p:spPr>
      </p:pic>
      <p:pic>
        <p:nvPicPr>
          <p:cNvPr id="11" name="Picture 10">
            <a:extLst>
              <a:ext uri="{FF2B5EF4-FFF2-40B4-BE49-F238E27FC236}">
                <a16:creationId xmlns:a16="http://schemas.microsoft.com/office/drawing/2014/main" id="{943BA669-699E-4783-B0BC-2E5C4460DB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603" y="3122824"/>
            <a:ext cx="6151704" cy="3300133"/>
          </a:xfrm>
          <a:prstGeom prst="rect">
            <a:avLst/>
          </a:prstGeom>
          <a:ln>
            <a:solidFill>
              <a:schemeClr val="bg2">
                <a:lumMod val="90000"/>
              </a:schemeClr>
            </a:solidFill>
          </a:ln>
        </p:spPr>
      </p:pic>
      <p:pic>
        <p:nvPicPr>
          <p:cNvPr id="14" name="Picture 13">
            <a:extLst>
              <a:ext uri="{FF2B5EF4-FFF2-40B4-BE49-F238E27FC236}">
                <a16:creationId xmlns:a16="http://schemas.microsoft.com/office/drawing/2014/main" id="{E494723C-E699-4B80-ABE5-A522BCDDC0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277" y="4177721"/>
            <a:ext cx="2093382" cy="1900399"/>
          </a:xfrm>
          <a:prstGeom prst="rect">
            <a:avLst/>
          </a:prstGeom>
          <a:ln>
            <a:solidFill>
              <a:schemeClr val="bg2">
                <a:lumMod val="90000"/>
              </a:schemeClr>
            </a:solidFill>
          </a:ln>
        </p:spPr>
      </p:pic>
      <p:pic>
        <p:nvPicPr>
          <p:cNvPr id="15" name="Picture 14">
            <a:extLst>
              <a:ext uri="{FF2B5EF4-FFF2-40B4-BE49-F238E27FC236}">
                <a16:creationId xmlns:a16="http://schemas.microsoft.com/office/drawing/2014/main" id="{08CE48B9-B143-4B44-95F1-F9129EBFD2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42588" y="4130277"/>
            <a:ext cx="2120035" cy="1924595"/>
          </a:xfrm>
          <a:prstGeom prst="rect">
            <a:avLst/>
          </a:prstGeom>
          <a:ln>
            <a:solidFill>
              <a:schemeClr val="bg2">
                <a:lumMod val="90000"/>
              </a:schemeClr>
            </a:solidFill>
          </a:ln>
        </p:spPr>
      </p:pic>
      <p:pic>
        <p:nvPicPr>
          <p:cNvPr id="8" name="Picture 7">
            <a:extLst>
              <a:ext uri="{FF2B5EF4-FFF2-40B4-BE49-F238E27FC236}">
                <a16:creationId xmlns:a16="http://schemas.microsoft.com/office/drawing/2014/main" id="{731FBD09-0759-4E36-AA31-E6BCE4A38323}"/>
              </a:ext>
            </a:extLst>
          </p:cNvPr>
          <p:cNvPicPr>
            <a:picLocks noChangeAspect="1"/>
          </p:cNvPicPr>
          <p:nvPr/>
        </p:nvPicPr>
        <p:blipFill>
          <a:blip r:embed="rId8"/>
          <a:stretch>
            <a:fillRect/>
          </a:stretch>
        </p:blipFill>
        <p:spPr>
          <a:xfrm>
            <a:off x="9232900" y="4717270"/>
            <a:ext cx="2593340" cy="1705687"/>
          </a:xfrm>
          <a:prstGeom prst="rect">
            <a:avLst/>
          </a:prstGeom>
          <a:ln>
            <a:solidFill>
              <a:schemeClr val="bg2">
                <a:lumMod val="90000"/>
              </a:schemeClr>
            </a:solidFill>
          </a:ln>
        </p:spPr>
      </p:pic>
    </p:spTree>
    <p:extLst>
      <p:ext uri="{BB962C8B-B14F-4D97-AF65-F5344CB8AC3E}">
        <p14:creationId xmlns:p14="http://schemas.microsoft.com/office/powerpoint/2010/main" val="1351934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 Level Analysis</a:t>
            </a:r>
          </a:p>
        </p:txBody>
      </p:sp>
      <p:sp>
        <p:nvSpPr>
          <p:cNvPr id="3" name="Content Placeholder 2"/>
          <p:cNvSpPr>
            <a:spLocks noGrp="1"/>
          </p:cNvSpPr>
          <p:nvPr>
            <p:ph idx="1"/>
          </p:nvPr>
        </p:nvSpPr>
        <p:spPr>
          <a:xfrm>
            <a:off x="365760" y="812893"/>
            <a:ext cx="4676023" cy="1155607"/>
          </a:xfrm>
        </p:spPr>
        <p:txBody>
          <a:bodyPr anchor="t">
            <a:noAutofit/>
          </a:bodyPr>
          <a:lstStyle/>
          <a:p>
            <a:r>
              <a:rPr lang="en-US" sz="2000" dirty="0">
                <a:latin typeface="Arial" panose="020B0604020202020204" pitchFamily="34" charset="0"/>
                <a:cs typeface="Arial" panose="020B0604020202020204" pitchFamily="34" charset="0"/>
              </a:rPr>
              <a:t>Non-linear saturation analysis</a:t>
            </a:r>
          </a:p>
          <a:p>
            <a:r>
              <a:rPr lang="en-US" sz="2000" dirty="0">
                <a:latin typeface="Arial" panose="020B0604020202020204" pitchFamily="34" charset="0"/>
                <a:cs typeface="Arial" panose="020B0604020202020204" pitchFamily="34" charset="0"/>
              </a:rPr>
              <a:t>Time domain analysis</a:t>
            </a:r>
          </a:p>
          <a:p>
            <a:r>
              <a:rPr lang="en-US" sz="2000" dirty="0">
                <a:latin typeface="Arial" panose="020B0604020202020204" pitchFamily="34" charset="0"/>
                <a:cs typeface="Arial" panose="020B0604020202020204" pitchFamily="34" charset="0"/>
              </a:rPr>
              <a:t>Magnetic circuit modeling</a:t>
            </a:r>
            <a:endParaRPr lang="en-US" sz="2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43BA669-699E-4783-B0BC-2E5C4460DB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0774" y="875983"/>
            <a:ext cx="6604986" cy="3543300"/>
          </a:xfrm>
          <a:prstGeom prst="rect">
            <a:avLst/>
          </a:prstGeom>
          <a:ln>
            <a:solidFill>
              <a:schemeClr val="bg2">
                <a:lumMod val="90000"/>
              </a:schemeClr>
            </a:solidFill>
          </a:ln>
        </p:spPr>
      </p:pic>
      <p:pic>
        <p:nvPicPr>
          <p:cNvPr id="14" name="Picture 13">
            <a:extLst>
              <a:ext uri="{FF2B5EF4-FFF2-40B4-BE49-F238E27FC236}">
                <a16:creationId xmlns:a16="http://schemas.microsoft.com/office/drawing/2014/main" id="{E494723C-E699-4B80-ABE5-A522BCDDC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389" y="3890693"/>
            <a:ext cx="2766656" cy="2511606"/>
          </a:xfrm>
          <a:prstGeom prst="rect">
            <a:avLst/>
          </a:prstGeom>
          <a:ln>
            <a:solidFill>
              <a:schemeClr val="bg2">
                <a:lumMod val="90000"/>
              </a:schemeClr>
            </a:solidFill>
          </a:ln>
        </p:spPr>
      </p:pic>
      <p:pic>
        <p:nvPicPr>
          <p:cNvPr id="15" name="Picture 14">
            <a:extLst>
              <a:ext uri="{FF2B5EF4-FFF2-40B4-BE49-F238E27FC236}">
                <a16:creationId xmlns:a16="http://schemas.microsoft.com/office/drawing/2014/main" id="{08CE48B9-B143-4B44-95F1-F9129EBFD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8385" y="3890693"/>
            <a:ext cx="2766655" cy="2511605"/>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1532821F-0D04-4584-B6AA-8B0AEAC803E4}"/>
              </a:ext>
            </a:extLst>
          </p:cNvPr>
          <p:cNvPicPr>
            <a:picLocks noChangeAspect="1"/>
          </p:cNvPicPr>
          <p:nvPr/>
        </p:nvPicPr>
        <p:blipFill>
          <a:blip r:embed="rId6"/>
          <a:stretch>
            <a:fillRect/>
          </a:stretch>
        </p:blipFill>
        <p:spPr>
          <a:xfrm>
            <a:off x="9353526" y="334963"/>
            <a:ext cx="2697772" cy="2432211"/>
          </a:xfrm>
          <a:prstGeom prst="rect">
            <a:avLst/>
          </a:prstGeom>
          <a:ln w="6350">
            <a:solidFill>
              <a:schemeClr val="bg2"/>
            </a:solidFill>
          </a:ln>
        </p:spPr>
      </p:pic>
      <p:pic>
        <p:nvPicPr>
          <p:cNvPr id="10" name="Picture 9">
            <a:extLst>
              <a:ext uri="{FF2B5EF4-FFF2-40B4-BE49-F238E27FC236}">
                <a16:creationId xmlns:a16="http://schemas.microsoft.com/office/drawing/2014/main" id="{A6AD444E-E5CC-4572-B819-85ADBECF35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782" y="1968500"/>
            <a:ext cx="3728502" cy="4612957"/>
          </a:xfrm>
          <a:prstGeom prst="rect">
            <a:avLst/>
          </a:prstGeom>
        </p:spPr>
      </p:pic>
    </p:spTree>
    <p:extLst>
      <p:ext uri="{BB962C8B-B14F-4D97-AF65-F5344CB8AC3E}">
        <p14:creationId xmlns:p14="http://schemas.microsoft.com/office/powerpoint/2010/main" val="2002571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 Level Analysis</a:t>
            </a:r>
          </a:p>
        </p:txBody>
      </p:sp>
      <p:pic>
        <p:nvPicPr>
          <p:cNvPr id="11" name="Picture 10">
            <a:extLst>
              <a:ext uri="{FF2B5EF4-FFF2-40B4-BE49-F238E27FC236}">
                <a16:creationId xmlns:a16="http://schemas.microsoft.com/office/drawing/2014/main" id="{943BA669-699E-4783-B0BC-2E5C4460DB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0774" y="875983"/>
            <a:ext cx="6604986" cy="35433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A6AD444E-E5CC-4572-B819-85ADBECF3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782" y="1968500"/>
            <a:ext cx="3728502" cy="4612957"/>
          </a:xfrm>
          <a:prstGeom prst="rect">
            <a:avLst/>
          </a:prstGeom>
        </p:spPr>
      </p:pic>
      <p:pic>
        <p:nvPicPr>
          <p:cNvPr id="19" name="Picture 18">
            <a:extLst>
              <a:ext uri="{FF2B5EF4-FFF2-40B4-BE49-F238E27FC236}">
                <a16:creationId xmlns:a16="http://schemas.microsoft.com/office/drawing/2014/main" id="{CCCC3B14-1105-4903-BC1F-E5744C827E0B}"/>
              </a:ext>
            </a:extLst>
          </p:cNvPr>
          <p:cNvPicPr>
            <a:picLocks noChangeAspect="1"/>
          </p:cNvPicPr>
          <p:nvPr/>
        </p:nvPicPr>
        <p:blipFill>
          <a:blip r:embed="rId5"/>
          <a:stretch>
            <a:fillRect/>
          </a:stretch>
        </p:blipFill>
        <p:spPr>
          <a:xfrm>
            <a:off x="9353526" y="334963"/>
            <a:ext cx="2697772" cy="2432211"/>
          </a:xfrm>
          <a:prstGeom prst="rect">
            <a:avLst/>
          </a:prstGeom>
          <a:ln>
            <a:solidFill>
              <a:schemeClr val="bg2">
                <a:lumMod val="90000"/>
              </a:schemeClr>
            </a:solidFill>
          </a:ln>
        </p:spPr>
      </p:pic>
      <p:pic>
        <p:nvPicPr>
          <p:cNvPr id="20" name="Picture 19">
            <a:extLst>
              <a:ext uri="{FF2B5EF4-FFF2-40B4-BE49-F238E27FC236}">
                <a16:creationId xmlns:a16="http://schemas.microsoft.com/office/drawing/2014/main" id="{720F6445-B8CA-4804-94B0-4414FF10202C}"/>
              </a:ext>
            </a:extLst>
          </p:cNvPr>
          <p:cNvPicPr>
            <a:picLocks noChangeAspect="1"/>
          </p:cNvPicPr>
          <p:nvPr/>
        </p:nvPicPr>
        <p:blipFill>
          <a:blip r:embed="rId6"/>
          <a:stretch>
            <a:fillRect/>
          </a:stretch>
        </p:blipFill>
        <p:spPr>
          <a:xfrm>
            <a:off x="5346389" y="3890693"/>
            <a:ext cx="2766655" cy="2510107"/>
          </a:xfrm>
          <a:prstGeom prst="rect">
            <a:avLst/>
          </a:prstGeom>
          <a:ln>
            <a:solidFill>
              <a:schemeClr val="bg2">
                <a:lumMod val="90000"/>
              </a:schemeClr>
            </a:solidFill>
          </a:ln>
        </p:spPr>
      </p:pic>
      <p:pic>
        <p:nvPicPr>
          <p:cNvPr id="21" name="Picture 20">
            <a:extLst>
              <a:ext uri="{FF2B5EF4-FFF2-40B4-BE49-F238E27FC236}">
                <a16:creationId xmlns:a16="http://schemas.microsoft.com/office/drawing/2014/main" id="{2F4135E7-7A44-47E8-8F7C-55AA5C852039}"/>
              </a:ext>
            </a:extLst>
          </p:cNvPr>
          <p:cNvPicPr>
            <a:picLocks noChangeAspect="1"/>
          </p:cNvPicPr>
          <p:nvPr/>
        </p:nvPicPr>
        <p:blipFill>
          <a:blip r:embed="rId7"/>
          <a:stretch>
            <a:fillRect/>
          </a:stretch>
        </p:blipFill>
        <p:spPr>
          <a:xfrm>
            <a:off x="9058385" y="3890693"/>
            <a:ext cx="2766655" cy="2510107"/>
          </a:xfrm>
          <a:prstGeom prst="rect">
            <a:avLst/>
          </a:prstGeom>
          <a:ln>
            <a:solidFill>
              <a:schemeClr val="bg2">
                <a:lumMod val="90000"/>
              </a:schemeClr>
            </a:solidFill>
          </a:ln>
        </p:spPr>
      </p:pic>
      <p:sp>
        <p:nvSpPr>
          <p:cNvPr id="22" name="Content Placeholder 2">
            <a:extLst>
              <a:ext uri="{FF2B5EF4-FFF2-40B4-BE49-F238E27FC236}">
                <a16:creationId xmlns:a16="http://schemas.microsoft.com/office/drawing/2014/main" id="{84F481A7-CC4F-40AB-9798-24B0994B8AC0}"/>
              </a:ext>
            </a:extLst>
          </p:cNvPr>
          <p:cNvSpPr txBox="1">
            <a:spLocks/>
          </p:cNvSpPr>
          <p:nvPr/>
        </p:nvSpPr>
        <p:spPr bwMode="auto">
          <a:xfrm>
            <a:off x="365760" y="812893"/>
            <a:ext cx="4676023" cy="11556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a:lstStyle>
          <a:p>
            <a:r>
              <a:rPr lang="en-US" sz="2000" kern="0">
                <a:latin typeface="Arial" panose="020B0604020202020204" pitchFamily="34" charset="0"/>
                <a:cs typeface="Arial" panose="020B0604020202020204" pitchFamily="34" charset="0"/>
              </a:rPr>
              <a:t>Non-linear saturation analysis</a:t>
            </a:r>
          </a:p>
          <a:p>
            <a:r>
              <a:rPr lang="en-US" sz="2000" kern="0">
                <a:latin typeface="Arial" panose="020B0604020202020204" pitchFamily="34" charset="0"/>
                <a:cs typeface="Arial" panose="020B0604020202020204" pitchFamily="34" charset="0"/>
              </a:rPr>
              <a:t>Time domain analysis</a:t>
            </a:r>
          </a:p>
          <a:p>
            <a:r>
              <a:rPr lang="en-US" sz="2000" kern="0">
                <a:latin typeface="Arial" panose="020B0604020202020204" pitchFamily="34" charset="0"/>
                <a:cs typeface="Arial" panose="020B0604020202020204" pitchFamily="34" charset="0"/>
              </a:rPr>
              <a:t>Magnetic circuit modeling</a:t>
            </a:r>
            <a:endParaRPr lang="en-US" sz="24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4728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 Level Analysis</a:t>
            </a:r>
          </a:p>
        </p:txBody>
      </p:sp>
      <p:sp>
        <p:nvSpPr>
          <p:cNvPr id="3" name="Content Placeholder 2"/>
          <p:cNvSpPr>
            <a:spLocks noGrp="1"/>
          </p:cNvSpPr>
          <p:nvPr>
            <p:ph idx="1"/>
          </p:nvPr>
        </p:nvSpPr>
        <p:spPr>
          <a:xfrm>
            <a:off x="4315121" y="4531409"/>
            <a:ext cx="2981796" cy="1155607"/>
          </a:xfrm>
        </p:spPr>
        <p:txBody>
          <a:bodyPr anchor="t">
            <a:noAutofit/>
          </a:bodyPr>
          <a:lstStyle/>
          <a:p>
            <a:pPr marL="0" indent="0" algn="ctr">
              <a:buNone/>
            </a:pPr>
            <a:r>
              <a:rPr lang="en-US" sz="2000" u="sng" dirty="0">
                <a:latin typeface="Arial" panose="020B0604020202020204" pitchFamily="34" charset="0"/>
                <a:cs typeface="Arial" panose="020B0604020202020204" pitchFamily="34" charset="0"/>
              </a:rPr>
              <a:t>Networks of nonlinear monotone reluctances</a:t>
            </a:r>
            <a:endParaRPr lang="en-US" sz="2400" u="sng"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CEE15AF-64C3-42AC-8AB1-537380C5F5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851" t="73120"/>
          <a:stretch/>
        </p:blipFill>
        <p:spPr>
          <a:xfrm>
            <a:off x="4161384" y="2016264"/>
            <a:ext cx="3289271" cy="1788856"/>
          </a:xfrm>
          <a:prstGeom prst="rect">
            <a:avLst/>
          </a:prstGeom>
        </p:spPr>
      </p:pic>
      <p:sp>
        <p:nvSpPr>
          <p:cNvPr id="14" name="Rectangle: Rounded Corners 13">
            <a:extLst>
              <a:ext uri="{FF2B5EF4-FFF2-40B4-BE49-F238E27FC236}">
                <a16:creationId xmlns:a16="http://schemas.microsoft.com/office/drawing/2014/main" id="{07B64E4D-D0BD-4D4B-AFF2-EF59CCE0EA95}"/>
              </a:ext>
            </a:extLst>
          </p:cNvPr>
          <p:cNvSpPr/>
          <p:nvPr/>
        </p:nvSpPr>
        <p:spPr bwMode="auto">
          <a:xfrm>
            <a:off x="661481" y="1022084"/>
            <a:ext cx="1887166" cy="510070"/>
          </a:xfrm>
          <a:prstGeom prst="roundRect">
            <a:avLst>
              <a:gd name="adj" fmla="val 50000"/>
            </a:avLst>
          </a:prstGeom>
          <a:solidFill>
            <a:schemeClr val="bg2">
              <a:lumMod val="20000"/>
              <a:lumOff val="80000"/>
            </a:schemeClr>
          </a:solidFill>
          <a:ln w="38100" cap="flat" cmpd="sng" algn="ctr">
            <a:solidFill>
              <a:schemeClr val="accent3"/>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10" name="Picture 9">
            <a:extLst>
              <a:ext uri="{FF2B5EF4-FFF2-40B4-BE49-F238E27FC236}">
                <a16:creationId xmlns:a16="http://schemas.microsoft.com/office/drawing/2014/main" id="{9E29E60D-3FBD-4C66-88C5-9063A6852A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576" y="1022084"/>
            <a:ext cx="4263665" cy="4594544"/>
          </a:xfrm>
          <a:prstGeom prst="rect">
            <a:avLst/>
          </a:prstGeom>
        </p:spPr>
      </p:pic>
      <p:sp>
        <p:nvSpPr>
          <p:cNvPr id="19" name="Rectangle: Rounded Corners 18">
            <a:extLst>
              <a:ext uri="{FF2B5EF4-FFF2-40B4-BE49-F238E27FC236}">
                <a16:creationId xmlns:a16="http://schemas.microsoft.com/office/drawing/2014/main" id="{99C54B20-CF4C-4DE1-843B-43E8B9497220}"/>
              </a:ext>
            </a:extLst>
          </p:cNvPr>
          <p:cNvSpPr/>
          <p:nvPr/>
        </p:nvSpPr>
        <p:spPr bwMode="auto">
          <a:xfrm>
            <a:off x="201482" y="5763804"/>
            <a:ext cx="3650673" cy="715157"/>
          </a:xfrm>
          <a:prstGeom prst="roundRect">
            <a:avLst>
              <a:gd name="adj" fmla="val 27115"/>
            </a:avLst>
          </a:prstGeom>
          <a:noFill/>
          <a:ln w="38100" cap="flat" cmpd="sng" algn="ctr">
            <a:solidFill>
              <a:schemeClr val="accent3"/>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spcBef>
                <a:spcPts val="0"/>
              </a:spcBef>
            </a:pPr>
            <a:r>
              <a:rPr lang="en-US">
                <a:solidFill>
                  <a:schemeClr val="tx1"/>
                </a:solidFill>
              </a:rPr>
              <a:t>Solves for the </a:t>
            </a:r>
            <a:r>
              <a:rPr lang="en-US" u="sng">
                <a:solidFill>
                  <a:schemeClr val="tx1"/>
                </a:solidFill>
              </a:rPr>
              <a:t>excitation currents per time step in a power cycle</a:t>
            </a:r>
            <a:endParaRPr lang="en-US" u="sng" dirty="0">
              <a:solidFill>
                <a:schemeClr val="tx1"/>
              </a:solidFill>
            </a:endParaRPr>
          </a:p>
        </p:txBody>
      </p:sp>
      <p:sp>
        <p:nvSpPr>
          <p:cNvPr id="20" name="Rectangle: Rounded Corners 19">
            <a:extLst>
              <a:ext uri="{FF2B5EF4-FFF2-40B4-BE49-F238E27FC236}">
                <a16:creationId xmlns:a16="http://schemas.microsoft.com/office/drawing/2014/main" id="{B3BC5E6E-9CAB-4EF1-BCB7-40BC564EA4EE}"/>
              </a:ext>
            </a:extLst>
          </p:cNvPr>
          <p:cNvSpPr/>
          <p:nvPr/>
        </p:nvSpPr>
        <p:spPr bwMode="auto">
          <a:xfrm>
            <a:off x="7712508" y="5763804"/>
            <a:ext cx="4278009" cy="715157"/>
          </a:xfrm>
          <a:prstGeom prst="roundRect">
            <a:avLst>
              <a:gd name="adj" fmla="val 27115"/>
            </a:avLst>
          </a:prstGeom>
          <a:noFill/>
          <a:ln w="38100" cap="flat" cmpd="sng" algn="ctr">
            <a:solidFill>
              <a:srgbClr val="00B05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spcBef>
                <a:spcPts val="0"/>
              </a:spcBef>
            </a:pPr>
            <a:r>
              <a:rPr lang="en-US" dirty="0">
                <a:solidFill>
                  <a:schemeClr val="tx1"/>
                </a:solidFill>
              </a:rPr>
              <a:t>Finds </a:t>
            </a:r>
            <a:r>
              <a:rPr lang="en-US" u="sng" dirty="0">
                <a:solidFill>
                  <a:schemeClr val="tx1"/>
                </a:solidFill>
              </a:rPr>
              <a:t>flux offset over the power cycle </a:t>
            </a:r>
            <a:r>
              <a:rPr lang="en-US" dirty="0">
                <a:solidFill>
                  <a:schemeClr val="tx1"/>
                </a:solidFill>
              </a:rPr>
              <a:t>for a given GIC input</a:t>
            </a:r>
          </a:p>
        </p:txBody>
      </p:sp>
      <p:pic>
        <p:nvPicPr>
          <p:cNvPr id="13" name="Picture 12">
            <a:extLst>
              <a:ext uri="{FF2B5EF4-FFF2-40B4-BE49-F238E27FC236}">
                <a16:creationId xmlns:a16="http://schemas.microsoft.com/office/drawing/2014/main" id="{E465FE17-E274-41CB-A134-2DDA90AE18C1}"/>
              </a:ext>
            </a:extLst>
          </p:cNvPr>
          <p:cNvPicPr>
            <a:picLocks noChangeAspect="1"/>
          </p:cNvPicPr>
          <p:nvPr/>
        </p:nvPicPr>
        <p:blipFill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b="73627"/>
          <a:stretch/>
        </p:blipFill>
        <p:spPr>
          <a:xfrm>
            <a:off x="7712509" y="284177"/>
            <a:ext cx="4278008" cy="1416632"/>
          </a:xfrm>
          <a:prstGeom prst="rect">
            <a:avLst/>
          </a:prstGeom>
          <a:effectLst>
            <a:glow rad="63500">
              <a:schemeClr val="bg1"/>
            </a:glow>
            <a:outerShdw blurRad="50800" dir="5400000" algn="ctr" rotWithShape="0">
              <a:schemeClr val="bg1">
                <a:alpha val="43000"/>
              </a:schemeClr>
            </a:outerShdw>
          </a:effectLst>
        </p:spPr>
      </p:pic>
      <p:sp>
        <p:nvSpPr>
          <p:cNvPr id="16" name="Rectangle: Rounded Corners 15">
            <a:extLst>
              <a:ext uri="{FF2B5EF4-FFF2-40B4-BE49-F238E27FC236}">
                <a16:creationId xmlns:a16="http://schemas.microsoft.com/office/drawing/2014/main" id="{D0FB7425-767A-4A95-A157-2A939D8C2639}"/>
              </a:ext>
            </a:extLst>
          </p:cNvPr>
          <p:cNvSpPr/>
          <p:nvPr/>
        </p:nvSpPr>
        <p:spPr bwMode="auto">
          <a:xfrm>
            <a:off x="7713485" y="278919"/>
            <a:ext cx="1887166" cy="510070"/>
          </a:xfrm>
          <a:prstGeom prst="roundRect">
            <a:avLst>
              <a:gd name="adj" fmla="val 50000"/>
            </a:avLst>
          </a:prstGeom>
          <a:solidFill>
            <a:schemeClr val="bg1"/>
          </a:solidFill>
          <a:ln w="38100" cap="flat" cmpd="sng" algn="ctr">
            <a:solidFill>
              <a:srgbClr val="00B05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7" name="Rectangle: Rounded Corners 16">
            <a:extLst>
              <a:ext uri="{FF2B5EF4-FFF2-40B4-BE49-F238E27FC236}">
                <a16:creationId xmlns:a16="http://schemas.microsoft.com/office/drawing/2014/main" id="{03E806C1-A1C0-4D8B-ACD9-A2B210E97D2B}"/>
              </a:ext>
            </a:extLst>
          </p:cNvPr>
          <p:cNvSpPr/>
          <p:nvPr/>
        </p:nvSpPr>
        <p:spPr bwMode="auto">
          <a:xfrm>
            <a:off x="9911714" y="1057276"/>
            <a:ext cx="1859281" cy="546734"/>
          </a:xfrm>
          <a:prstGeom prst="roundRect">
            <a:avLst>
              <a:gd name="adj" fmla="val 0"/>
            </a:avLst>
          </a:prstGeom>
          <a:solidFill>
            <a:schemeClr val="bg1">
              <a:lumMod val="85000"/>
            </a:schemeClr>
          </a:solidFill>
          <a:ln w="3810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Aft>
                <a:spcPct val="0"/>
              </a:spcAft>
            </a:pPr>
            <a:endParaRPr lang="en-US" dirty="0"/>
          </a:p>
        </p:txBody>
      </p:sp>
      <p:pic>
        <p:nvPicPr>
          <p:cNvPr id="18" name="Picture 17">
            <a:extLst>
              <a:ext uri="{FF2B5EF4-FFF2-40B4-BE49-F238E27FC236}">
                <a16:creationId xmlns:a16="http://schemas.microsoft.com/office/drawing/2014/main" id="{8EDD62D7-B227-41CB-AA06-E2DE629ABD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2509" y="284176"/>
            <a:ext cx="4278008" cy="5371627"/>
          </a:xfrm>
          <a:prstGeom prst="rect">
            <a:avLst/>
          </a:prstGeom>
        </p:spPr>
      </p:pic>
    </p:spTree>
    <p:extLst>
      <p:ext uri="{BB962C8B-B14F-4D97-AF65-F5344CB8AC3E}">
        <p14:creationId xmlns:p14="http://schemas.microsoft.com/office/powerpoint/2010/main" val="1032058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BB44A9-29C7-4CDD-B227-C05A48906141}"/>
              </a:ext>
            </a:extLst>
          </p:cNvPr>
          <p:cNvSpPr/>
          <p:nvPr/>
        </p:nvSpPr>
        <p:spPr bwMode="auto">
          <a:xfrm>
            <a:off x="5852160" y="1963420"/>
            <a:ext cx="2682240" cy="96012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 name="Title 1"/>
          <p:cNvSpPr>
            <a:spLocks noGrp="1"/>
          </p:cNvSpPr>
          <p:nvPr>
            <p:ph type="title"/>
          </p:nvPr>
        </p:nvSpPr>
        <p:spPr/>
        <p:txBody>
          <a:bodyPr/>
          <a:lstStyle/>
          <a:p>
            <a:r>
              <a:rPr lang="en-US" dirty="0"/>
              <a:t>System Level Analysis</a:t>
            </a:r>
          </a:p>
        </p:txBody>
      </p:sp>
      <p:sp>
        <p:nvSpPr>
          <p:cNvPr id="3" name="Content Placeholder 2"/>
          <p:cNvSpPr>
            <a:spLocks noGrp="1"/>
          </p:cNvSpPr>
          <p:nvPr>
            <p:ph idx="1"/>
          </p:nvPr>
        </p:nvSpPr>
        <p:spPr>
          <a:xfrm>
            <a:off x="365760" y="1005840"/>
            <a:ext cx="5107940" cy="5394960"/>
          </a:xfrm>
        </p:spPr>
        <p:txBody>
          <a:bodyPr anchor="t">
            <a:noAutofit/>
          </a:bodyPr>
          <a:lstStyle/>
          <a:p>
            <a:r>
              <a:rPr lang="en-US" sz="2400" dirty="0">
                <a:latin typeface="Arial" panose="020B0604020202020204" pitchFamily="34" charset="0"/>
                <a:cs typeface="Arial" panose="020B0604020202020204" pitchFamily="34" charset="0"/>
              </a:rPr>
              <a:t>Pre-event system state is determined by a load flow. Can be determined by an external source (PSS®E) </a:t>
            </a:r>
          </a:p>
          <a:p>
            <a:r>
              <a:rPr lang="en-US" sz="2400" dirty="0">
                <a:latin typeface="Arial" panose="020B0604020202020204" pitchFamily="34" charset="0"/>
                <a:cs typeface="Arial" panose="020B0604020202020204" pitchFamily="34" charset="0"/>
              </a:rPr>
              <a:t>GIC flows are determined from geo-electric field parameters</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990EE0D1-CAA0-4596-84DF-B179ED2E8F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264" y="1005840"/>
            <a:ext cx="6548736" cy="5003800"/>
          </a:xfrm>
          <a:prstGeom prst="rect">
            <a:avLst/>
          </a:prstGeom>
        </p:spPr>
      </p:pic>
    </p:spTree>
    <p:extLst>
      <p:ext uri="{BB962C8B-B14F-4D97-AF65-F5344CB8AC3E}">
        <p14:creationId xmlns:p14="http://schemas.microsoft.com/office/powerpoint/2010/main" val="3126207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BB44A9-29C7-4CDD-B227-C05A48906141}"/>
              </a:ext>
            </a:extLst>
          </p:cNvPr>
          <p:cNvSpPr/>
          <p:nvPr/>
        </p:nvSpPr>
        <p:spPr bwMode="auto">
          <a:xfrm>
            <a:off x="5852160" y="3310962"/>
            <a:ext cx="2682240" cy="96012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 name="Title 1"/>
          <p:cNvSpPr>
            <a:spLocks noGrp="1"/>
          </p:cNvSpPr>
          <p:nvPr>
            <p:ph type="title"/>
          </p:nvPr>
        </p:nvSpPr>
        <p:spPr/>
        <p:txBody>
          <a:bodyPr/>
          <a:lstStyle/>
          <a:p>
            <a:r>
              <a:rPr lang="en-US" dirty="0"/>
              <a:t>System Level Analysis</a:t>
            </a:r>
          </a:p>
        </p:txBody>
      </p:sp>
      <p:sp>
        <p:nvSpPr>
          <p:cNvPr id="3" name="Content Placeholder 2"/>
          <p:cNvSpPr>
            <a:spLocks noGrp="1"/>
          </p:cNvSpPr>
          <p:nvPr>
            <p:ph idx="1"/>
          </p:nvPr>
        </p:nvSpPr>
        <p:spPr>
          <a:xfrm>
            <a:off x="365760" y="1005840"/>
            <a:ext cx="5107940" cy="5394960"/>
          </a:xfrm>
        </p:spPr>
        <p:txBody>
          <a:bodyPr anchor="t">
            <a:noAutofit/>
          </a:bodyPr>
          <a:lstStyle/>
          <a:p>
            <a:r>
              <a:rPr lang="en-US" sz="2400" dirty="0">
                <a:latin typeface="Arial" panose="020B0604020202020204" pitchFamily="34" charset="0"/>
                <a:cs typeface="Arial" panose="020B0604020202020204" pitchFamily="34" charset="0"/>
              </a:rPr>
              <a:t>Pre-event system state is determined by a load flow. Can be determined by an external source (PSS®E) </a:t>
            </a:r>
          </a:p>
          <a:p>
            <a:r>
              <a:rPr lang="en-US" sz="2400" dirty="0">
                <a:latin typeface="Arial" panose="020B0604020202020204" pitchFamily="34" charset="0"/>
                <a:cs typeface="Arial" panose="020B0604020202020204" pitchFamily="34" charset="0"/>
              </a:rPr>
              <a:t>GIC flows are determined from geo-electric field parameters</a:t>
            </a:r>
          </a:p>
          <a:p>
            <a:r>
              <a:rPr lang="en-US" sz="2400" dirty="0">
                <a:latin typeface="Arial" panose="020B0604020202020204" pitchFamily="34" charset="0"/>
                <a:cs typeface="Arial" panose="020B0604020202020204" pitchFamily="34" charset="0"/>
              </a:rPr>
              <a:t>Transformer level analysis performed for each transformer in the fleet</a:t>
            </a:r>
          </a:p>
          <a:p>
            <a:endParaRPr lang="en-US" sz="2400" dirty="0">
              <a:latin typeface="Arial" panose="020B0604020202020204" pitchFamily="34" charset="0"/>
              <a:cs typeface="Arial" panose="020B0604020202020204"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990EE0D1-CAA0-4596-84DF-B179ED2E8F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264" y="1005840"/>
            <a:ext cx="6548736" cy="5003800"/>
          </a:xfrm>
          <a:prstGeom prst="rect">
            <a:avLst/>
          </a:prstGeom>
        </p:spPr>
      </p:pic>
      <p:sp>
        <p:nvSpPr>
          <p:cNvPr id="6" name="Rectangle: Rounded Corners 5">
            <a:extLst>
              <a:ext uri="{FF2B5EF4-FFF2-40B4-BE49-F238E27FC236}">
                <a16:creationId xmlns:a16="http://schemas.microsoft.com/office/drawing/2014/main" id="{B3556C79-5479-4D18-A8B2-9F289BC6E0DD}"/>
              </a:ext>
            </a:extLst>
          </p:cNvPr>
          <p:cNvSpPr/>
          <p:nvPr/>
        </p:nvSpPr>
        <p:spPr bwMode="auto">
          <a:xfrm>
            <a:off x="553720" y="5132797"/>
            <a:ext cx="2316480" cy="616943"/>
          </a:xfrm>
          <a:prstGeom prst="roundRect">
            <a:avLst>
              <a:gd name="adj" fmla="val 50000"/>
            </a:avLst>
          </a:prstGeom>
          <a:solidFill>
            <a:schemeClr val="bg2">
              <a:lumMod val="20000"/>
              <a:lumOff val="80000"/>
            </a:schemeClr>
          </a:solidFill>
          <a:ln w="38100" cap="flat" cmpd="sng" algn="ctr">
            <a:solidFill>
              <a:schemeClr val="accent3"/>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7" name="Picture 6">
            <a:extLst>
              <a:ext uri="{FF2B5EF4-FFF2-40B4-BE49-F238E27FC236}">
                <a16:creationId xmlns:a16="http://schemas.microsoft.com/office/drawing/2014/main" id="{41EAB9AB-C97D-4DEC-9F91-324A7F55902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5193" b="88898"/>
          <a:stretch/>
        </p:blipFill>
        <p:spPr>
          <a:xfrm>
            <a:off x="145033" y="5121133"/>
            <a:ext cx="2879856" cy="628608"/>
          </a:xfrm>
          <a:prstGeom prst="rect">
            <a:avLst/>
          </a:prstGeom>
        </p:spPr>
      </p:pic>
      <p:sp>
        <p:nvSpPr>
          <p:cNvPr id="10" name="Rectangle: Rounded Corners 9">
            <a:extLst>
              <a:ext uri="{FF2B5EF4-FFF2-40B4-BE49-F238E27FC236}">
                <a16:creationId xmlns:a16="http://schemas.microsoft.com/office/drawing/2014/main" id="{ECC40D60-3170-4E55-9A53-899405343DE1}"/>
              </a:ext>
            </a:extLst>
          </p:cNvPr>
          <p:cNvSpPr/>
          <p:nvPr/>
        </p:nvSpPr>
        <p:spPr bwMode="auto">
          <a:xfrm>
            <a:off x="3085846" y="5122636"/>
            <a:ext cx="2273554" cy="622741"/>
          </a:xfrm>
          <a:prstGeom prst="roundRect">
            <a:avLst>
              <a:gd name="adj" fmla="val 50000"/>
            </a:avLst>
          </a:prstGeom>
          <a:noFill/>
          <a:ln w="38100" cap="flat" cmpd="sng" algn="ctr">
            <a:solidFill>
              <a:srgbClr val="00B05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pic>
        <p:nvPicPr>
          <p:cNvPr id="11" name="Picture 10">
            <a:extLst>
              <a:ext uri="{FF2B5EF4-FFF2-40B4-BE49-F238E27FC236}">
                <a16:creationId xmlns:a16="http://schemas.microsoft.com/office/drawing/2014/main" id="{AED7C573-9D5C-4E21-A7AB-700BE040CCE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3926" b="90602"/>
          <a:stretch/>
        </p:blipFill>
        <p:spPr>
          <a:xfrm>
            <a:off x="3083134" y="5132798"/>
            <a:ext cx="2429093" cy="622128"/>
          </a:xfrm>
          <a:prstGeom prst="rect">
            <a:avLst/>
          </a:prstGeom>
        </p:spPr>
      </p:pic>
    </p:spTree>
    <p:extLst>
      <p:ext uri="{BB962C8B-B14F-4D97-AF65-F5344CB8AC3E}">
        <p14:creationId xmlns:p14="http://schemas.microsoft.com/office/powerpoint/2010/main" val="317358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003541-E83F-4837-8ED3-321459DA7FA2}"/>
              </a:ext>
            </a:extLst>
          </p:cNvPr>
          <p:cNvSpPr/>
          <p:nvPr/>
        </p:nvSpPr>
        <p:spPr bwMode="auto">
          <a:xfrm>
            <a:off x="5717219" y="4563122"/>
            <a:ext cx="3817398" cy="114522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9" name="Rectangle 8">
            <a:extLst>
              <a:ext uri="{FF2B5EF4-FFF2-40B4-BE49-F238E27FC236}">
                <a16:creationId xmlns:a16="http://schemas.microsoft.com/office/drawing/2014/main" id="{16BB44A9-29C7-4CDD-B227-C05A48906141}"/>
              </a:ext>
            </a:extLst>
          </p:cNvPr>
          <p:cNvSpPr/>
          <p:nvPr/>
        </p:nvSpPr>
        <p:spPr bwMode="auto">
          <a:xfrm>
            <a:off x="5852160" y="4646469"/>
            <a:ext cx="2682240" cy="96012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 name="Title 1"/>
          <p:cNvSpPr>
            <a:spLocks noGrp="1"/>
          </p:cNvSpPr>
          <p:nvPr>
            <p:ph type="title"/>
          </p:nvPr>
        </p:nvSpPr>
        <p:spPr/>
        <p:txBody>
          <a:bodyPr/>
          <a:lstStyle/>
          <a:p>
            <a:r>
              <a:rPr lang="en-US" dirty="0"/>
              <a:t>System Level Analysis</a:t>
            </a:r>
          </a:p>
        </p:txBody>
      </p:sp>
      <p:sp>
        <p:nvSpPr>
          <p:cNvPr id="3" name="Content Placeholder 2"/>
          <p:cNvSpPr>
            <a:spLocks noGrp="1"/>
          </p:cNvSpPr>
          <p:nvPr>
            <p:ph idx="1"/>
          </p:nvPr>
        </p:nvSpPr>
        <p:spPr>
          <a:xfrm>
            <a:off x="365760" y="1005840"/>
            <a:ext cx="5107940" cy="5394960"/>
          </a:xfrm>
        </p:spPr>
        <p:txBody>
          <a:bodyPr anchor="t">
            <a:noAutofit/>
          </a:bodyPr>
          <a:lstStyle/>
          <a:p>
            <a:r>
              <a:rPr lang="en-US" sz="2400" dirty="0">
                <a:latin typeface="Arial" panose="020B0604020202020204" pitchFamily="34" charset="0"/>
                <a:cs typeface="Arial" panose="020B0604020202020204" pitchFamily="34" charset="0"/>
              </a:rPr>
              <a:t>Pre-event system state is determined by a load flow. Can be determined by an external source (PSS®E) </a:t>
            </a:r>
          </a:p>
          <a:p>
            <a:r>
              <a:rPr lang="en-US" sz="2400" dirty="0">
                <a:latin typeface="Arial" panose="020B0604020202020204" pitchFamily="34" charset="0"/>
                <a:cs typeface="Arial" panose="020B0604020202020204" pitchFamily="34" charset="0"/>
              </a:rPr>
              <a:t>GIC flows are determined from geo-electric field parameters</a:t>
            </a:r>
          </a:p>
          <a:p>
            <a:r>
              <a:rPr lang="en-US" sz="2400" dirty="0">
                <a:latin typeface="Arial" panose="020B0604020202020204" pitchFamily="34" charset="0"/>
                <a:cs typeface="Arial" panose="020B0604020202020204" pitchFamily="34" charset="0"/>
              </a:rPr>
              <a:t>Transformer level analysis performed for each transformer in the fleet</a:t>
            </a:r>
          </a:p>
          <a:p>
            <a:r>
              <a:rPr lang="en-US" sz="2400" dirty="0">
                <a:latin typeface="Arial" panose="020B0604020202020204" pitchFamily="34" charset="0"/>
                <a:cs typeface="Arial" panose="020B0604020202020204" pitchFamily="34" charset="0"/>
              </a:rPr>
              <a:t>Harmonic load flow to determine voltage harmonic distortion throughout the system</a:t>
            </a:r>
          </a:p>
          <a:p>
            <a:endParaRPr lang="en-US" sz="2400" dirty="0">
              <a:latin typeface="Arial" panose="020B0604020202020204" pitchFamily="34" charset="0"/>
              <a:cs typeface="Arial" panose="020B0604020202020204"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990EE0D1-CAA0-4596-84DF-B179ED2E8F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264" y="1005840"/>
            <a:ext cx="6548736" cy="5003800"/>
          </a:xfrm>
          <a:prstGeom prst="rect">
            <a:avLst/>
          </a:prstGeom>
        </p:spPr>
      </p:pic>
      <p:pic>
        <p:nvPicPr>
          <p:cNvPr id="6" name="Picture 2" descr="OpenDSS Icon">
            <a:extLst>
              <a:ext uri="{FF2B5EF4-FFF2-40B4-BE49-F238E27FC236}">
                <a16:creationId xmlns:a16="http://schemas.microsoft.com/office/drawing/2014/main" id="{511F145E-5D43-487B-A77E-08E479A2A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64" y="4789292"/>
            <a:ext cx="674473" cy="67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21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72D1913-9833-459C-A422-23FD2AB39D72}"/>
              </a:ext>
            </a:extLst>
          </p:cNvPr>
          <p:cNvCxnSpPr>
            <a:cxnSpLocks/>
          </p:cNvCxnSpPr>
          <p:nvPr/>
        </p:nvCxnSpPr>
        <p:spPr bwMode="auto">
          <a:xfrm flipV="1">
            <a:off x="7182855" y="5606589"/>
            <a:ext cx="0" cy="403051"/>
          </a:xfrm>
          <a:prstGeom prst="line">
            <a:avLst/>
          </a:prstGeom>
          <a:solidFill>
            <a:schemeClr val="accent1"/>
          </a:solidFill>
          <a:ln w="57150" cap="flat" cmpd="sng" algn="ctr">
            <a:solidFill>
              <a:srgbClr val="FB9705"/>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74CE0018-B91E-4581-98AE-38F783C80AE5}"/>
              </a:ext>
            </a:extLst>
          </p:cNvPr>
          <p:cNvCxnSpPr>
            <a:cxnSpLocks/>
          </p:cNvCxnSpPr>
          <p:nvPr/>
        </p:nvCxnSpPr>
        <p:spPr bwMode="auto">
          <a:xfrm flipV="1">
            <a:off x="7182855" y="4275503"/>
            <a:ext cx="0" cy="370966"/>
          </a:xfrm>
          <a:prstGeom prst="line">
            <a:avLst/>
          </a:prstGeom>
          <a:solidFill>
            <a:schemeClr val="accent1"/>
          </a:solidFill>
          <a:ln w="57150" cap="flat" cmpd="sng" algn="ctr">
            <a:solidFill>
              <a:srgbClr val="FB9705"/>
            </a:solidFill>
            <a:prstDash val="solid"/>
            <a:round/>
            <a:headEnd type="none" w="med" len="med"/>
            <a:tailEnd type="none" w="med" len="med"/>
          </a:ln>
          <a:effectLst/>
        </p:spPr>
      </p:cxnSp>
      <p:sp>
        <p:nvSpPr>
          <p:cNvPr id="19" name="Rectangle 18">
            <a:extLst>
              <a:ext uri="{FF2B5EF4-FFF2-40B4-BE49-F238E27FC236}">
                <a16:creationId xmlns:a16="http://schemas.microsoft.com/office/drawing/2014/main" id="{4FAC58F4-E304-4859-AB35-DBD49FF3FDCA}"/>
              </a:ext>
            </a:extLst>
          </p:cNvPr>
          <p:cNvSpPr/>
          <p:nvPr/>
        </p:nvSpPr>
        <p:spPr bwMode="auto">
          <a:xfrm>
            <a:off x="5852160" y="3310962"/>
            <a:ext cx="2682240" cy="96012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sp>
        <p:nvSpPr>
          <p:cNvPr id="20" name="Rectangle 19">
            <a:extLst>
              <a:ext uri="{FF2B5EF4-FFF2-40B4-BE49-F238E27FC236}">
                <a16:creationId xmlns:a16="http://schemas.microsoft.com/office/drawing/2014/main" id="{BDB24045-CCC6-40BB-A2A0-466FF7AFBAC6}"/>
              </a:ext>
            </a:extLst>
          </p:cNvPr>
          <p:cNvSpPr/>
          <p:nvPr/>
        </p:nvSpPr>
        <p:spPr bwMode="auto">
          <a:xfrm>
            <a:off x="5852160" y="4646469"/>
            <a:ext cx="2682240" cy="960120"/>
          </a:xfrm>
          <a:prstGeom prst="rect">
            <a:avLst/>
          </a:prstGeom>
          <a:noFill/>
          <a:ln w="5715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cxnSp>
        <p:nvCxnSpPr>
          <p:cNvPr id="16" name="Straight Connector 15">
            <a:extLst>
              <a:ext uri="{FF2B5EF4-FFF2-40B4-BE49-F238E27FC236}">
                <a16:creationId xmlns:a16="http://schemas.microsoft.com/office/drawing/2014/main" id="{3C427EB7-1F62-4593-A40F-CED10607D37B}"/>
              </a:ext>
            </a:extLst>
          </p:cNvPr>
          <p:cNvCxnSpPr>
            <a:cxnSpLocks/>
          </p:cNvCxnSpPr>
          <p:nvPr/>
        </p:nvCxnSpPr>
        <p:spPr bwMode="auto">
          <a:xfrm flipH="1">
            <a:off x="7170823" y="5997608"/>
            <a:ext cx="3459077" cy="0"/>
          </a:xfrm>
          <a:prstGeom prst="line">
            <a:avLst/>
          </a:prstGeom>
          <a:solidFill>
            <a:schemeClr val="accent1"/>
          </a:solidFill>
          <a:ln w="57150" cap="flat" cmpd="sng" algn="ctr">
            <a:solidFill>
              <a:srgbClr val="FB9705"/>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B122DF6-B023-4E72-8F8D-4E3C7F951718}"/>
              </a:ext>
            </a:extLst>
          </p:cNvPr>
          <p:cNvCxnSpPr>
            <a:cxnSpLocks/>
          </p:cNvCxnSpPr>
          <p:nvPr/>
        </p:nvCxnSpPr>
        <p:spPr bwMode="auto">
          <a:xfrm flipV="1">
            <a:off x="10635919" y="4275503"/>
            <a:ext cx="0" cy="1734137"/>
          </a:xfrm>
          <a:prstGeom prst="line">
            <a:avLst/>
          </a:prstGeom>
          <a:solidFill>
            <a:schemeClr val="accent1"/>
          </a:solidFill>
          <a:ln w="57150" cap="flat" cmpd="sng" algn="ctr">
            <a:solidFill>
              <a:srgbClr val="FB9705"/>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dirty="0"/>
              <a:t>System Level Analysis</a:t>
            </a:r>
          </a:p>
        </p:txBody>
      </p:sp>
      <p:sp>
        <p:nvSpPr>
          <p:cNvPr id="3" name="Content Placeholder 2"/>
          <p:cNvSpPr>
            <a:spLocks noGrp="1"/>
          </p:cNvSpPr>
          <p:nvPr>
            <p:ph idx="1"/>
          </p:nvPr>
        </p:nvSpPr>
        <p:spPr>
          <a:xfrm>
            <a:off x="365760" y="1005840"/>
            <a:ext cx="5107940" cy="5394960"/>
          </a:xfrm>
        </p:spPr>
        <p:txBody>
          <a:bodyPr anchor="t">
            <a:noAutofit/>
          </a:bodyPr>
          <a:lstStyle/>
          <a:p>
            <a:r>
              <a:rPr lang="en-US" sz="2400" dirty="0">
                <a:latin typeface="Arial" panose="020B0604020202020204" pitchFamily="34" charset="0"/>
                <a:cs typeface="Arial" panose="020B0604020202020204" pitchFamily="34" charset="0"/>
              </a:rPr>
              <a:t>Pre-event system state is determined by a load flow. Can be determined by an external source (PSS®E) </a:t>
            </a:r>
          </a:p>
          <a:p>
            <a:r>
              <a:rPr lang="en-US" sz="2400" dirty="0">
                <a:latin typeface="Arial" panose="020B0604020202020204" pitchFamily="34" charset="0"/>
                <a:cs typeface="Arial" panose="020B0604020202020204" pitchFamily="34" charset="0"/>
              </a:rPr>
              <a:t>GIC flows are determined from geo-electric field parameters</a:t>
            </a:r>
          </a:p>
          <a:p>
            <a:r>
              <a:rPr lang="en-US" sz="2400" dirty="0">
                <a:latin typeface="Arial" panose="020B0604020202020204" pitchFamily="34" charset="0"/>
                <a:cs typeface="Arial" panose="020B0604020202020204" pitchFamily="34" charset="0"/>
              </a:rPr>
              <a:t>Transformer level analysis performed for each transformer in the fleet</a:t>
            </a:r>
          </a:p>
          <a:p>
            <a:r>
              <a:rPr lang="en-US" sz="2400" dirty="0">
                <a:latin typeface="Arial" panose="020B0604020202020204" pitchFamily="34" charset="0"/>
                <a:cs typeface="Arial" panose="020B0604020202020204" pitchFamily="34" charset="0"/>
              </a:rPr>
              <a:t>Harmonic load flow to determine voltage harmonic distortion throughout the system</a:t>
            </a:r>
          </a:p>
          <a:p>
            <a:r>
              <a:rPr lang="en-US" sz="2400" dirty="0">
                <a:latin typeface="Arial" panose="020B0604020202020204" pitchFamily="34" charset="0"/>
                <a:cs typeface="Arial" panose="020B0604020202020204" pitchFamily="34" charset="0"/>
              </a:rPr>
              <a:t>Repeat until convergence criteria is reached</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4" name="Flowchart: Decision 3">
            <a:extLst>
              <a:ext uri="{FF2B5EF4-FFF2-40B4-BE49-F238E27FC236}">
                <a16:creationId xmlns:a16="http://schemas.microsoft.com/office/drawing/2014/main" id="{5F2E1F66-053D-4AA7-93C5-4BE2AE87767D}"/>
              </a:ext>
            </a:extLst>
          </p:cNvPr>
          <p:cNvSpPr/>
          <p:nvPr/>
        </p:nvSpPr>
        <p:spPr bwMode="auto">
          <a:xfrm>
            <a:off x="9240253" y="3307362"/>
            <a:ext cx="2779294" cy="960120"/>
          </a:xfrm>
          <a:prstGeom prst="flowChartDecision">
            <a:avLst/>
          </a:prstGeom>
          <a:noFill/>
          <a:ln w="571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ndParaRPr>
          </a:p>
        </p:txBody>
      </p:sp>
      <p:cxnSp>
        <p:nvCxnSpPr>
          <p:cNvPr id="7" name="Straight Connector 6">
            <a:extLst>
              <a:ext uri="{FF2B5EF4-FFF2-40B4-BE49-F238E27FC236}">
                <a16:creationId xmlns:a16="http://schemas.microsoft.com/office/drawing/2014/main" id="{B1A9BE4B-3CEC-4E9D-B218-055DDB0B6703}"/>
              </a:ext>
            </a:extLst>
          </p:cNvPr>
          <p:cNvCxnSpPr/>
          <p:nvPr/>
        </p:nvCxnSpPr>
        <p:spPr bwMode="auto">
          <a:xfrm flipH="1">
            <a:off x="8546433" y="3789947"/>
            <a:ext cx="717884" cy="0"/>
          </a:xfrm>
          <a:prstGeom prst="line">
            <a:avLst/>
          </a:prstGeom>
          <a:solidFill>
            <a:schemeClr val="accent1"/>
          </a:solidFill>
          <a:ln w="57150" cap="flat" cmpd="sng" algn="ctr">
            <a:solidFill>
              <a:srgbClr val="FB9705"/>
            </a:solidFill>
            <a:prstDash val="solid"/>
            <a:round/>
            <a:headEnd type="none" w="med" len="med"/>
            <a:tailEnd type="none" w="med" len="med"/>
          </a:ln>
          <a:effectLst/>
        </p:spPr>
      </p:cxnSp>
      <p:pic>
        <p:nvPicPr>
          <p:cNvPr id="8" name="Picture 7" descr="A close up of a logo&#10;&#10;Description generated with very high confidence">
            <a:extLst>
              <a:ext uri="{FF2B5EF4-FFF2-40B4-BE49-F238E27FC236}">
                <a16:creationId xmlns:a16="http://schemas.microsoft.com/office/drawing/2014/main" id="{990EE0D1-CAA0-4596-84DF-B179ED2E8F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264" y="1005840"/>
            <a:ext cx="6548736" cy="5003800"/>
          </a:xfrm>
          <a:prstGeom prst="rect">
            <a:avLst/>
          </a:prstGeom>
        </p:spPr>
      </p:pic>
      <p:pic>
        <p:nvPicPr>
          <p:cNvPr id="18" name="Picture 2" descr="OpenDSS Icon">
            <a:extLst>
              <a:ext uri="{FF2B5EF4-FFF2-40B4-BE49-F238E27FC236}">
                <a16:creationId xmlns:a16="http://schemas.microsoft.com/office/drawing/2014/main" id="{7CB8B89A-E03E-4A3F-B87E-EB819DDF1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1264" y="4789292"/>
            <a:ext cx="674473" cy="67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992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dirty="0"/>
              <a:t>System Level Analysis – Explore System Details</a:t>
            </a:r>
          </a:p>
        </p:txBody>
      </p:sp>
      <p:sp>
        <p:nvSpPr>
          <p:cNvPr id="12" name="Content Placeholder 2">
            <a:extLst>
              <a:ext uri="{FF2B5EF4-FFF2-40B4-BE49-F238E27FC236}">
                <a16:creationId xmlns:a16="http://schemas.microsoft.com/office/drawing/2014/main" id="{42E8E777-00C4-4F71-886B-D233BE680590}"/>
              </a:ext>
            </a:extLst>
          </p:cNvPr>
          <p:cNvSpPr txBox="1">
            <a:spLocks/>
          </p:cNvSpPr>
          <p:nvPr/>
        </p:nvSpPr>
        <p:spPr bwMode="auto">
          <a:xfrm>
            <a:off x="365758" y="1005840"/>
            <a:ext cx="4025767"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lnSpcReduction="10000"/>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400" kern="0" dirty="0">
                <a:latin typeface="Arial" panose="020B0604020202020204" pitchFamily="34" charset="0"/>
                <a:cs typeface="Arial" panose="020B0604020202020204" pitchFamily="34" charset="0"/>
              </a:rPr>
              <a:t>Tool allows to explore relevant elements:</a:t>
            </a:r>
          </a:p>
          <a:p>
            <a:pPr lvl="1"/>
            <a:r>
              <a:rPr lang="en-US" sz="2000" kern="0" dirty="0">
                <a:latin typeface="Arial" panose="020B0604020202020204" pitchFamily="34" charset="0"/>
                <a:cs typeface="Arial" panose="020B0604020202020204" pitchFamily="34" charset="0"/>
              </a:rPr>
              <a:t>Buses</a:t>
            </a:r>
          </a:p>
          <a:p>
            <a:pPr lvl="1"/>
            <a:r>
              <a:rPr lang="en-US" sz="2000" kern="0" dirty="0">
                <a:latin typeface="Arial" panose="020B0604020202020204" pitchFamily="34" charset="0"/>
                <a:cs typeface="Arial" panose="020B0604020202020204" pitchFamily="34" charset="0"/>
              </a:rPr>
              <a:t>Transformers</a:t>
            </a:r>
          </a:p>
          <a:p>
            <a:pPr lvl="1"/>
            <a:r>
              <a:rPr lang="en-US" sz="2000" kern="0" dirty="0">
                <a:latin typeface="Arial" panose="020B0604020202020204" pitchFamily="34" charset="0"/>
                <a:cs typeface="Arial" panose="020B0604020202020204" pitchFamily="34" charset="0"/>
              </a:rPr>
              <a:t>Lines</a:t>
            </a:r>
          </a:p>
          <a:p>
            <a:pPr lvl="1"/>
            <a:r>
              <a:rPr lang="en-US" sz="2000" kern="0" dirty="0">
                <a:latin typeface="Arial" panose="020B0604020202020204" pitchFamily="34" charset="0"/>
                <a:cs typeface="Arial" panose="020B0604020202020204" pitchFamily="34" charset="0"/>
              </a:rPr>
              <a:t>Shunts</a:t>
            </a:r>
          </a:p>
          <a:p>
            <a:pPr lvl="1"/>
            <a:r>
              <a:rPr lang="en-US" sz="2000" kern="0" dirty="0">
                <a:latin typeface="Arial" panose="020B0604020202020204" pitchFamily="34" charset="0"/>
                <a:cs typeface="Arial" panose="020B0604020202020204" pitchFamily="34" charset="0"/>
              </a:rPr>
              <a:t>Generators</a:t>
            </a:r>
          </a:p>
          <a:p>
            <a:r>
              <a:rPr lang="en-US" sz="2400" kern="0" dirty="0">
                <a:latin typeface="Arial" panose="020B0604020202020204" pitchFamily="34" charset="0"/>
                <a:cs typeface="Arial" panose="020B0604020202020204" pitchFamily="34" charset="0"/>
              </a:rPr>
              <a:t>Allows the user to consider different scenarios by changing:</a:t>
            </a:r>
          </a:p>
          <a:p>
            <a:pPr lvl="1"/>
            <a:r>
              <a:rPr lang="en-US" sz="2000" kern="0" dirty="0">
                <a:latin typeface="Arial" panose="020B0604020202020204" pitchFamily="34" charset="0"/>
                <a:cs typeface="Arial" panose="020B0604020202020204" pitchFamily="34" charset="0"/>
              </a:rPr>
              <a:t>Transformer core topologies </a:t>
            </a:r>
          </a:p>
          <a:p>
            <a:pPr lvl="1"/>
            <a:r>
              <a:rPr lang="en-US" sz="2000" kern="0" dirty="0">
                <a:latin typeface="Arial" panose="020B0604020202020204" pitchFamily="34" charset="0"/>
                <a:cs typeface="Arial" panose="020B0604020202020204" pitchFamily="34" charset="0"/>
              </a:rPr>
              <a:t>Geo-electric field components</a:t>
            </a:r>
          </a:p>
          <a:p>
            <a:pPr lvl="1"/>
            <a:r>
              <a:rPr lang="en-US" sz="2000" kern="0" dirty="0">
                <a:latin typeface="Arial" panose="020B0604020202020204" pitchFamily="34" charset="0"/>
                <a:cs typeface="Arial" panose="020B0604020202020204" pitchFamily="34" charset="0"/>
              </a:rPr>
              <a:t>Connect / disconnect Capacitor banks</a:t>
            </a:r>
            <a:endParaRPr lang="en-US"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7F085F8-4704-4D5D-AD1C-B1AB67EF13E7}"/>
              </a:ext>
            </a:extLst>
          </p:cNvPr>
          <p:cNvPicPr>
            <a:picLocks noChangeAspect="1"/>
          </p:cNvPicPr>
          <p:nvPr/>
        </p:nvPicPr>
        <p:blipFill>
          <a:blip r:embed="rId3"/>
          <a:stretch>
            <a:fillRect/>
          </a:stretch>
        </p:blipFill>
        <p:spPr>
          <a:xfrm>
            <a:off x="4542907" y="914083"/>
            <a:ext cx="7251191" cy="3889961"/>
          </a:xfrm>
          <a:prstGeom prst="rect">
            <a:avLst/>
          </a:prstGeom>
          <a:ln>
            <a:solidFill>
              <a:schemeClr val="bg2">
                <a:lumMod val="90000"/>
              </a:schemeClr>
            </a:solidFill>
          </a:ln>
        </p:spPr>
      </p:pic>
      <p:pic>
        <p:nvPicPr>
          <p:cNvPr id="11" name="Picture 10">
            <a:extLst>
              <a:ext uri="{FF2B5EF4-FFF2-40B4-BE49-F238E27FC236}">
                <a16:creationId xmlns:a16="http://schemas.microsoft.com/office/drawing/2014/main" id="{07B33BAB-376D-4998-B099-F0AA3D826621}"/>
              </a:ext>
            </a:extLst>
          </p:cNvPr>
          <p:cNvPicPr>
            <a:picLocks noChangeAspect="1"/>
          </p:cNvPicPr>
          <p:nvPr/>
        </p:nvPicPr>
        <p:blipFill>
          <a:blip r:embed="rId4"/>
          <a:stretch>
            <a:fillRect/>
          </a:stretch>
        </p:blipFill>
        <p:spPr>
          <a:xfrm>
            <a:off x="7328305" y="3703320"/>
            <a:ext cx="1444904" cy="2596448"/>
          </a:xfrm>
          <a:prstGeom prst="rect">
            <a:avLst/>
          </a:prstGeom>
          <a:ln>
            <a:solidFill>
              <a:schemeClr val="bg2">
                <a:lumMod val="90000"/>
              </a:schemeClr>
            </a:solidFill>
          </a:ln>
        </p:spPr>
      </p:pic>
      <p:pic>
        <p:nvPicPr>
          <p:cNvPr id="14" name="Picture 13">
            <a:extLst>
              <a:ext uri="{FF2B5EF4-FFF2-40B4-BE49-F238E27FC236}">
                <a16:creationId xmlns:a16="http://schemas.microsoft.com/office/drawing/2014/main" id="{B267203F-AE7A-426F-B133-73B10D12AD53}"/>
              </a:ext>
            </a:extLst>
          </p:cNvPr>
          <p:cNvPicPr>
            <a:picLocks noChangeAspect="1"/>
          </p:cNvPicPr>
          <p:nvPr/>
        </p:nvPicPr>
        <p:blipFill>
          <a:blip r:embed="rId5"/>
          <a:stretch>
            <a:fillRect/>
          </a:stretch>
        </p:blipFill>
        <p:spPr>
          <a:xfrm>
            <a:off x="10331805" y="3823212"/>
            <a:ext cx="1378184" cy="2476556"/>
          </a:xfrm>
          <a:prstGeom prst="rect">
            <a:avLst/>
          </a:prstGeom>
          <a:ln>
            <a:solidFill>
              <a:schemeClr val="bg2">
                <a:lumMod val="90000"/>
              </a:schemeClr>
            </a:solidFill>
          </a:ln>
        </p:spPr>
      </p:pic>
    </p:spTree>
    <p:extLst>
      <p:ext uri="{BB962C8B-B14F-4D97-AF65-F5344CB8AC3E}">
        <p14:creationId xmlns:p14="http://schemas.microsoft.com/office/powerpoint/2010/main" val="2603760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Speaker</a:t>
            </a:r>
          </a:p>
        </p:txBody>
      </p:sp>
      <p:sp>
        <p:nvSpPr>
          <p:cNvPr id="8195" name="Content Placeholder 2"/>
          <p:cNvSpPr>
            <a:spLocks noGrp="1"/>
          </p:cNvSpPr>
          <p:nvPr>
            <p:ph idx="1"/>
          </p:nvPr>
        </p:nvSpPr>
        <p:spPr>
          <a:xfrm>
            <a:off x="365760" y="1618790"/>
            <a:ext cx="11430000" cy="4782009"/>
          </a:xfrm>
        </p:spPr>
        <p:txBody>
          <a:bodyPr/>
          <a:lstStyle/>
          <a:p>
            <a:pPr marL="0" indent="0">
              <a:buNone/>
            </a:pPr>
            <a:r>
              <a:rPr lang="en-US" altLang="en-US" sz="2800" b="1" dirty="0">
                <a:latin typeface="Arial" panose="020B0604020202020204" pitchFamily="34" charset="0"/>
                <a:cs typeface="Arial" panose="020B0604020202020204" pitchFamily="34" charset="0"/>
              </a:rPr>
              <a:t>Andres Ovalle</a:t>
            </a:r>
            <a:endParaRPr lang="en-US" altLang="en-US" sz="2800" b="1" i="1" dirty="0">
              <a:latin typeface="Arial" panose="020B0604020202020204" pitchFamily="34" charset="0"/>
              <a:cs typeface="Arial" panose="020B0604020202020204" pitchFamily="34" charset="0"/>
            </a:endParaRPr>
          </a:p>
          <a:p>
            <a:pPr marL="0" indent="0">
              <a:buNone/>
            </a:pPr>
            <a:r>
              <a:rPr lang="en-US" altLang="en-US" sz="1600" dirty="0">
                <a:latin typeface="Arial" panose="020B0604020202020204" pitchFamily="34" charset="0"/>
                <a:cs typeface="Arial" panose="020B0604020202020204" pitchFamily="34" charset="0"/>
              </a:rPr>
              <a:t>Andres Ovalle is an Engineer/Scientist III with the Power System Studies team at the Electric Power Research Institute (EPRI). His current research activities focus on modeling of power systems, system protection in distribution and transmission, and impacts geomagnetic disturbance related harmonics on power systems. Mr. Ovalle joined EPRI in 2018.  Prior to joining EPRI, Mr. Ovalle was with the French National Railways Company (SNCF) and the Grenoble Electrical Engineering Laboratory (G2E-lab) for approximately 2 years where he worked as a postdoctoral research engineer in the use of energy storage for the support of electrified railways. Mr. Ovalle received the B.S.E.E. degree from the Universidad de Los Andes, Bogota, Colombia, in 2011, the M.E.E. degree from the Universidad de Los Andes in 2013, and the Ph.D. in Electrical Engineering from the </a:t>
            </a:r>
            <a:r>
              <a:rPr lang="en-US" altLang="en-US" sz="1600" dirty="0" err="1">
                <a:latin typeface="Arial" panose="020B0604020202020204" pitchFamily="34" charset="0"/>
                <a:cs typeface="Arial" panose="020B0604020202020204" pitchFamily="34" charset="0"/>
              </a:rPr>
              <a:t>Université</a:t>
            </a:r>
            <a:r>
              <a:rPr lang="en-US" altLang="en-US" sz="1600" dirty="0">
                <a:latin typeface="Arial" panose="020B0604020202020204" pitchFamily="34" charset="0"/>
                <a:cs typeface="Arial" panose="020B0604020202020204" pitchFamily="34" charset="0"/>
              </a:rPr>
              <a:t> de Grenoble Alpes, Grenoble, France, in 2016. </a:t>
            </a:r>
          </a:p>
        </p:txBody>
      </p:sp>
      <p:pic>
        <p:nvPicPr>
          <p:cNvPr id="3" name="Picture 2">
            <a:extLst>
              <a:ext uri="{FF2B5EF4-FFF2-40B4-BE49-F238E27FC236}">
                <a16:creationId xmlns:a16="http://schemas.microsoft.com/office/drawing/2014/main" id="{21512259-E3C7-4227-8E77-60A0C314F52E}"/>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507656" y="599439"/>
            <a:ext cx="1189266" cy="1187387"/>
          </a:xfrm>
          <a:prstGeom prst="rect">
            <a:avLst/>
          </a:prstGeom>
        </p:spPr>
      </p:pic>
    </p:spTree>
    <p:extLst>
      <p:ext uri="{BB962C8B-B14F-4D97-AF65-F5344CB8AC3E}">
        <p14:creationId xmlns:p14="http://schemas.microsoft.com/office/powerpoint/2010/main" val="313200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 Level Analysis – Explore Simulation Results</a:t>
            </a:r>
          </a:p>
        </p:txBody>
      </p:sp>
      <p:pic>
        <p:nvPicPr>
          <p:cNvPr id="11" name="Picture 10">
            <a:extLst>
              <a:ext uri="{FF2B5EF4-FFF2-40B4-BE49-F238E27FC236}">
                <a16:creationId xmlns:a16="http://schemas.microsoft.com/office/drawing/2014/main" id="{098907EF-C3ED-45E0-B6AA-7704DF151CAC}"/>
              </a:ext>
            </a:extLst>
          </p:cNvPr>
          <p:cNvPicPr>
            <a:picLocks noChangeAspect="1"/>
          </p:cNvPicPr>
          <p:nvPr/>
        </p:nvPicPr>
        <p:blipFill>
          <a:blip r:embed="rId3"/>
          <a:stretch>
            <a:fillRect/>
          </a:stretch>
        </p:blipFill>
        <p:spPr>
          <a:xfrm>
            <a:off x="4707398" y="1011174"/>
            <a:ext cx="5884700" cy="3156896"/>
          </a:xfrm>
          <a:prstGeom prst="rect">
            <a:avLst/>
          </a:prstGeom>
          <a:ln>
            <a:solidFill>
              <a:schemeClr val="bg2">
                <a:lumMod val="90000"/>
              </a:schemeClr>
            </a:solidFill>
          </a:ln>
        </p:spPr>
      </p:pic>
      <p:sp>
        <p:nvSpPr>
          <p:cNvPr id="15" name="Rectangle: Rounded Corners 14">
            <a:extLst>
              <a:ext uri="{FF2B5EF4-FFF2-40B4-BE49-F238E27FC236}">
                <a16:creationId xmlns:a16="http://schemas.microsoft.com/office/drawing/2014/main" id="{1B344425-017D-4FCF-8141-5F001E0894F8}"/>
              </a:ext>
            </a:extLst>
          </p:cNvPr>
          <p:cNvSpPr/>
          <p:nvPr/>
        </p:nvSpPr>
        <p:spPr>
          <a:xfrm>
            <a:off x="4702318" y="2613752"/>
            <a:ext cx="903112" cy="1456572"/>
          </a:xfrm>
          <a:prstGeom prst="roundRect">
            <a:avLst>
              <a:gd name="adj" fmla="val 11921"/>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6" name="Picture 15">
            <a:extLst>
              <a:ext uri="{FF2B5EF4-FFF2-40B4-BE49-F238E27FC236}">
                <a16:creationId xmlns:a16="http://schemas.microsoft.com/office/drawing/2014/main" id="{4FB46242-A518-45CC-BCE9-06F677621D02}"/>
              </a:ext>
            </a:extLst>
          </p:cNvPr>
          <p:cNvPicPr>
            <a:picLocks noChangeAspect="1"/>
          </p:cNvPicPr>
          <p:nvPr/>
        </p:nvPicPr>
        <p:blipFill>
          <a:blip r:embed="rId4"/>
          <a:stretch>
            <a:fillRect/>
          </a:stretch>
        </p:blipFill>
        <p:spPr>
          <a:xfrm>
            <a:off x="5813304" y="2803447"/>
            <a:ext cx="6121222" cy="3283781"/>
          </a:xfrm>
          <a:prstGeom prst="rect">
            <a:avLst/>
          </a:prstGeom>
          <a:ln>
            <a:solidFill>
              <a:schemeClr val="bg2">
                <a:lumMod val="90000"/>
              </a:schemeClr>
            </a:solidFill>
          </a:ln>
        </p:spPr>
      </p:pic>
      <p:sp>
        <p:nvSpPr>
          <p:cNvPr id="17" name="Rectangle: Rounded Corners 16">
            <a:extLst>
              <a:ext uri="{FF2B5EF4-FFF2-40B4-BE49-F238E27FC236}">
                <a16:creationId xmlns:a16="http://schemas.microsoft.com/office/drawing/2014/main" id="{0009E6C8-6FF6-41CC-8F79-DC94E7650AC8}"/>
              </a:ext>
            </a:extLst>
          </p:cNvPr>
          <p:cNvSpPr/>
          <p:nvPr/>
        </p:nvSpPr>
        <p:spPr>
          <a:xfrm>
            <a:off x="5828543" y="4488964"/>
            <a:ext cx="903112" cy="1456572"/>
          </a:xfrm>
          <a:prstGeom prst="roundRect">
            <a:avLst>
              <a:gd name="adj" fmla="val 11921"/>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9" name="Picture 18">
            <a:extLst>
              <a:ext uri="{FF2B5EF4-FFF2-40B4-BE49-F238E27FC236}">
                <a16:creationId xmlns:a16="http://schemas.microsoft.com/office/drawing/2014/main" id="{9CB8CE73-C4A3-4F96-AC51-E274D01692CC}"/>
              </a:ext>
            </a:extLst>
          </p:cNvPr>
          <p:cNvPicPr>
            <a:picLocks noChangeAspect="1"/>
          </p:cNvPicPr>
          <p:nvPr/>
        </p:nvPicPr>
        <p:blipFill>
          <a:blip r:embed="rId5"/>
          <a:stretch>
            <a:fillRect/>
          </a:stretch>
        </p:blipFill>
        <p:spPr>
          <a:xfrm>
            <a:off x="8710915" y="4484055"/>
            <a:ext cx="2009000" cy="1321356"/>
          </a:xfrm>
          <a:prstGeom prst="rect">
            <a:avLst/>
          </a:prstGeom>
          <a:ln>
            <a:solidFill>
              <a:schemeClr val="bg2">
                <a:lumMod val="90000"/>
              </a:schemeClr>
            </a:solidFill>
          </a:ln>
        </p:spPr>
      </p:pic>
      <p:pic>
        <p:nvPicPr>
          <p:cNvPr id="20" name="Picture 19">
            <a:extLst>
              <a:ext uri="{FF2B5EF4-FFF2-40B4-BE49-F238E27FC236}">
                <a16:creationId xmlns:a16="http://schemas.microsoft.com/office/drawing/2014/main" id="{60D2E46A-1658-4A90-B94C-4DC9CDC6266A}"/>
              </a:ext>
            </a:extLst>
          </p:cNvPr>
          <p:cNvPicPr>
            <a:picLocks noChangeAspect="1"/>
          </p:cNvPicPr>
          <p:nvPr/>
        </p:nvPicPr>
        <p:blipFill>
          <a:blip r:embed="rId6"/>
          <a:stretch>
            <a:fillRect/>
          </a:stretch>
        </p:blipFill>
        <p:spPr>
          <a:xfrm>
            <a:off x="8535314" y="2921167"/>
            <a:ext cx="2242460" cy="1295252"/>
          </a:xfrm>
          <a:prstGeom prst="rect">
            <a:avLst/>
          </a:prstGeom>
          <a:ln>
            <a:solidFill>
              <a:schemeClr val="bg2">
                <a:lumMod val="90000"/>
              </a:schemeClr>
            </a:solidFill>
          </a:ln>
        </p:spPr>
      </p:pic>
      <p:sp>
        <p:nvSpPr>
          <p:cNvPr id="21" name="Content Placeholder 2">
            <a:extLst>
              <a:ext uri="{FF2B5EF4-FFF2-40B4-BE49-F238E27FC236}">
                <a16:creationId xmlns:a16="http://schemas.microsoft.com/office/drawing/2014/main" id="{11D61321-B505-4B5F-AF88-0E7C58F51769}"/>
              </a:ext>
            </a:extLst>
          </p:cNvPr>
          <p:cNvSpPr txBox="1">
            <a:spLocks/>
          </p:cNvSpPr>
          <p:nvPr/>
        </p:nvSpPr>
        <p:spPr bwMode="auto">
          <a:xfrm>
            <a:off x="365758" y="1005840"/>
            <a:ext cx="4025767"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400" kern="0" dirty="0">
                <a:latin typeface="Arial" panose="020B0604020202020204" pitchFamily="34" charset="0"/>
                <a:cs typeface="Arial" panose="020B0604020202020204" pitchFamily="34" charset="0"/>
              </a:rPr>
              <a:t>Explore simulation results with waveforms and spectra of voltage and current for:</a:t>
            </a:r>
          </a:p>
          <a:p>
            <a:pPr lvl="1"/>
            <a:r>
              <a:rPr lang="en-US" sz="2000" kern="0" dirty="0">
                <a:latin typeface="Arial" panose="020B0604020202020204" pitchFamily="34" charset="0"/>
                <a:cs typeface="Arial" panose="020B0604020202020204" pitchFamily="34" charset="0"/>
              </a:rPr>
              <a:t>Transformer windings</a:t>
            </a:r>
          </a:p>
          <a:p>
            <a:pPr lvl="1"/>
            <a:r>
              <a:rPr lang="en-US" sz="2000" kern="0" dirty="0">
                <a:latin typeface="Arial" panose="020B0604020202020204" pitchFamily="34" charset="0"/>
                <a:cs typeface="Arial" panose="020B0604020202020204" pitchFamily="34" charset="0"/>
              </a:rPr>
              <a:t>Capacitors and reactors</a:t>
            </a:r>
          </a:p>
          <a:p>
            <a:pPr lvl="1"/>
            <a:r>
              <a:rPr lang="en-US" sz="2000" kern="0" dirty="0">
                <a:latin typeface="Arial" panose="020B0604020202020204" pitchFamily="34" charset="0"/>
                <a:cs typeface="Arial" panose="020B0604020202020204" pitchFamily="34" charset="0"/>
              </a:rPr>
              <a:t>Generators</a:t>
            </a:r>
          </a:p>
          <a:p>
            <a:r>
              <a:rPr lang="en-US" sz="2400" kern="0" dirty="0">
                <a:latin typeface="Arial" panose="020B0604020202020204" pitchFamily="34" charset="0"/>
                <a:cs typeface="Arial" panose="020B0604020202020204" pitchFamily="34" charset="0"/>
              </a:rPr>
              <a:t>For transformers</a:t>
            </a:r>
          </a:p>
          <a:p>
            <a:pPr lvl="1"/>
            <a:r>
              <a:rPr lang="en-US" sz="2000" kern="0" dirty="0">
                <a:latin typeface="Arial" panose="020B0604020202020204" pitchFamily="34" charset="0"/>
                <a:cs typeface="Arial" panose="020B0604020202020204" pitchFamily="34" charset="0"/>
              </a:rPr>
              <a:t>Evolution of the harmonic content of voltage through the iterations of the harmonic loop</a:t>
            </a:r>
          </a:p>
          <a:p>
            <a:r>
              <a:rPr lang="en-US" sz="2400" kern="0" dirty="0">
                <a:latin typeface="Arial" panose="020B0604020202020204" pitchFamily="34" charset="0"/>
                <a:cs typeface="Arial" panose="020B0604020202020204" pitchFamily="34" charset="0"/>
              </a:rPr>
              <a:t>Export results to csv files: The tool includes a built-in tool to export user-selected results.</a:t>
            </a:r>
          </a:p>
          <a:p>
            <a:pPr lvl="1"/>
            <a:endParaRPr lang="en-US" sz="2000" kern="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D0C53B7B-03E5-4F7C-AB7A-FA313B0D0941}"/>
              </a:ext>
            </a:extLst>
          </p:cNvPr>
          <p:cNvPicPr>
            <a:picLocks noChangeAspect="1"/>
          </p:cNvPicPr>
          <p:nvPr/>
        </p:nvPicPr>
        <p:blipFill>
          <a:blip r:embed="rId7"/>
          <a:stretch>
            <a:fillRect/>
          </a:stretch>
        </p:blipFill>
        <p:spPr>
          <a:xfrm>
            <a:off x="8869529" y="729357"/>
            <a:ext cx="3168305" cy="1778728"/>
          </a:xfrm>
          <a:prstGeom prst="rect">
            <a:avLst/>
          </a:prstGeom>
          <a:ln>
            <a:solidFill>
              <a:schemeClr val="bg2">
                <a:lumMod val="90000"/>
              </a:schemeClr>
            </a:solidFill>
          </a:ln>
        </p:spPr>
      </p:pic>
    </p:spTree>
    <p:extLst>
      <p:ext uri="{BB962C8B-B14F-4D97-AF65-F5344CB8AC3E}">
        <p14:creationId xmlns:p14="http://schemas.microsoft.com/office/powerpoint/2010/main" val="223264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403798E-CB0A-409B-A613-9B2F0F98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524" y="3328621"/>
            <a:ext cx="5518862" cy="2960640"/>
          </a:xfrm>
          <a:prstGeom prst="rect">
            <a:avLst/>
          </a:prstGeom>
          <a:ln>
            <a:solidFill>
              <a:schemeClr val="bg2">
                <a:lumMod val="90000"/>
              </a:schemeClr>
            </a:solidFill>
          </a:ln>
        </p:spPr>
      </p:pic>
      <p:sp>
        <p:nvSpPr>
          <p:cNvPr id="2" name="Title 1"/>
          <p:cNvSpPr>
            <a:spLocks noGrp="1"/>
          </p:cNvSpPr>
          <p:nvPr>
            <p:ph type="title"/>
          </p:nvPr>
        </p:nvSpPr>
        <p:spPr/>
        <p:txBody>
          <a:bodyPr>
            <a:normAutofit fontScale="90000"/>
          </a:bodyPr>
          <a:lstStyle/>
          <a:p>
            <a:r>
              <a:rPr lang="en-US" dirty="0"/>
              <a:t>System Level Analysis – Explore Simulation Results</a:t>
            </a:r>
          </a:p>
        </p:txBody>
      </p:sp>
      <p:sp>
        <p:nvSpPr>
          <p:cNvPr id="21" name="Content Placeholder 2">
            <a:extLst>
              <a:ext uri="{FF2B5EF4-FFF2-40B4-BE49-F238E27FC236}">
                <a16:creationId xmlns:a16="http://schemas.microsoft.com/office/drawing/2014/main" id="{11D61321-B505-4B5F-AF88-0E7C58F51769}"/>
              </a:ext>
            </a:extLst>
          </p:cNvPr>
          <p:cNvSpPr txBox="1">
            <a:spLocks/>
          </p:cNvSpPr>
          <p:nvPr/>
        </p:nvSpPr>
        <p:spPr bwMode="auto">
          <a:xfrm>
            <a:off x="365758" y="1005840"/>
            <a:ext cx="4025767"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100" kern="0" dirty="0">
                <a:latin typeface="Arial" panose="020B0604020202020204" pitchFamily="34" charset="0"/>
                <a:cs typeface="Arial" panose="020B0604020202020204" pitchFamily="34" charset="0"/>
              </a:rPr>
              <a:t>GUI includes circuit plot capabilities to overlay GIC flows, voltage THD and fundamental voltage data over the circuit footprint</a:t>
            </a:r>
          </a:p>
          <a:p>
            <a:pPr lvl="1"/>
            <a:endParaRPr lang="en-US" sz="2000" kern="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2E48895B-94C9-45AD-B361-7041F90E58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8612" y="902051"/>
            <a:ext cx="5458408" cy="2928208"/>
          </a:xfrm>
          <a:prstGeom prst="rect">
            <a:avLst/>
          </a:prstGeom>
          <a:ln>
            <a:solidFill>
              <a:schemeClr val="bg2">
                <a:lumMod val="90000"/>
              </a:schemeClr>
            </a:solidFill>
          </a:ln>
        </p:spPr>
      </p:pic>
      <p:pic>
        <p:nvPicPr>
          <p:cNvPr id="18" name="Picture 17">
            <a:extLst>
              <a:ext uri="{FF2B5EF4-FFF2-40B4-BE49-F238E27FC236}">
                <a16:creationId xmlns:a16="http://schemas.microsoft.com/office/drawing/2014/main" id="{9F1C5843-B6C3-4BE1-8E4B-6ED7E373C4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7616" y="3344779"/>
            <a:ext cx="5488744" cy="2944482"/>
          </a:xfrm>
          <a:prstGeom prst="rect">
            <a:avLst/>
          </a:prstGeom>
          <a:ln>
            <a:solidFill>
              <a:schemeClr val="bg2">
                <a:lumMod val="90000"/>
              </a:schemeClr>
            </a:solidFill>
          </a:ln>
        </p:spPr>
      </p:pic>
    </p:spTree>
    <p:extLst>
      <p:ext uri="{BB962C8B-B14F-4D97-AF65-F5344CB8AC3E}">
        <p14:creationId xmlns:p14="http://schemas.microsoft.com/office/powerpoint/2010/main" val="2850504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B2605E-6F88-44CB-8D82-C53CD8F9B06A}"/>
              </a:ext>
            </a:extLst>
          </p:cNvPr>
          <p:cNvPicPr>
            <a:picLocks noChangeAspect="1"/>
          </p:cNvPicPr>
          <p:nvPr/>
        </p:nvPicPr>
        <p:blipFill>
          <a:blip r:embed="rId3"/>
          <a:stretch>
            <a:fillRect/>
          </a:stretch>
        </p:blipFill>
        <p:spPr>
          <a:xfrm>
            <a:off x="365759" y="3179068"/>
            <a:ext cx="5111815" cy="3221732"/>
          </a:xfrm>
          <a:prstGeom prst="rect">
            <a:avLst/>
          </a:prstGeom>
          <a:ln>
            <a:solidFill>
              <a:schemeClr val="bg2"/>
            </a:solidFill>
          </a:ln>
        </p:spPr>
      </p:pic>
      <p:sp>
        <p:nvSpPr>
          <p:cNvPr id="2" name="Title 1"/>
          <p:cNvSpPr>
            <a:spLocks noGrp="1"/>
          </p:cNvSpPr>
          <p:nvPr>
            <p:ph type="title"/>
          </p:nvPr>
        </p:nvSpPr>
        <p:spPr>
          <a:xfrm>
            <a:off x="365760" y="182563"/>
            <a:ext cx="11430000" cy="731520"/>
          </a:xfrm>
        </p:spPr>
        <p:txBody>
          <a:bodyPr/>
          <a:lstStyle/>
          <a:p>
            <a:r>
              <a:rPr lang="en-US" dirty="0"/>
              <a:t>PSS®E to OpenDSS Converter </a:t>
            </a:r>
          </a:p>
        </p:txBody>
      </p:sp>
      <p:sp>
        <p:nvSpPr>
          <p:cNvPr id="3" name="Content Placeholder 2">
            <a:extLst>
              <a:ext uri="{FF2B5EF4-FFF2-40B4-BE49-F238E27FC236}">
                <a16:creationId xmlns:a16="http://schemas.microsoft.com/office/drawing/2014/main" id="{ADE51A86-2360-4768-8345-B80A1C3746DE}"/>
              </a:ext>
            </a:extLst>
          </p:cNvPr>
          <p:cNvSpPr txBox="1">
            <a:spLocks/>
          </p:cNvSpPr>
          <p:nvPr/>
        </p:nvSpPr>
        <p:spPr bwMode="auto">
          <a:xfrm>
            <a:off x="365759" y="1005840"/>
            <a:ext cx="3785136"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100" kern="0" dirty="0">
                <a:latin typeface="Arial" panose="020B0604020202020204" pitchFamily="34" charset="0"/>
                <a:cs typeface="Arial" panose="020B0604020202020204" pitchFamily="34" charset="0"/>
              </a:rPr>
              <a:t>Data imported from PSS®E </a:t>
            </a:r>
            <a:r>
              <a:rPr lang="en-US" sz="2100" i="1" kern="0" dirty="0">
                <a:latin typeface="Arial" panose="020B0604020202020204" pitchFamily="34" charset="0"/>
                <a:cs typeface="Arial" panose="020B0604020202020204" pitchFamily="34" charset="0"/>
              </a:rPr>
              <a:t>*.raw </a:t>
            </a:r>
            <a:r>
              <a:rPr lang="en-US" sz="2100" kern="0" dirty="0">
                <a:latin typeface="Arial" panose="020B0604020202020204" pitchFamily="34" charset="0"/>
                <a:cs typeface="Arial" panose="020B0604020202020204" pitchFamily="34" charset="0"/>
              </a:rPr>
              <a:t>and </a:t>
            </a:r>
            <a:r>
              <a:rPr lang="en-US" sz="2100" i="1" kern="0" dirty="0">
                <a:latin typeface="Arial" panose="020B0604020202020204" pitchFamily="34" charset="0"/>
                <a:cs typeface="Arial" panose="020B0604020202020204" pitchFamily="34" charset="0"/>
              </a:rPr>
              <a:t>*.gic</a:t>
            </a:r>
            <a:r>
              <a:rPr lang="en-US" sz="2100" kern="0" dirty="0">
                <a:latin typeface="Arial" panose="020B0604020202020204" pitchFamily="34" charset="0"/>
                <a:cs typeface="Arial" panose="020B0604020202020204" pitchFamily="34" charset="0"/>
              </a:rPr>
              <a:t> files</a:t>
            </a:r>
          </a:p>
          <a:p>
            <a:r>
              <a:rPr lang="en-US" sz="2100" kern="0" dirty="0">
                <a:latin typeface="Arial" panose="020B0604020202020204" pitchFamily="34" charset="0"/>
                <a:cs typeface="Arial" panose="020B0604020202020204" pitchFamily="34" charset="0"/>
              </a:rPr>
              <a:t>Data cleaning after import</a:t>
            </a:r>
          </a:p>
          <a:p>
            <a:r>
              <a:rPr lang="en-US" sz="2100" kern="0" dirty="0">
                <a:latin typeface="Arial" panose="020B0604020202020204" pitchFamily="34" charset="0"/>
                <a:cs typeface="Arial" panose="020B0604020202020204" pitchFamily="34" charset="0"/>
              </a:rPr>
              <a:t>Data conversion to regular and GICharm </a:t>
            </a:r>
            <a:r>
              <a:rPr lang="en-US" sz="2100" i="1" kern="0" dirty="0">
                <a:latin typeface="Arial" panose="020B0604020202020204" pitchFamily="34" charset="0"/>
                <a:cs typeface="Arial" panose="020B0604020202020204" pitchFamily="34" charset="0"/>
              </a:rPr>
              <a:t>*.dss </a:t>
            </a:r>
            <a:r>
              <a:rPr lang="en-US" sz="2100" kern="0" dirty="0">
                <a:latin typeface="Arial" panose="020B0604020202020204" pitchFamily="34" charset="0"/>
                <a:cs typeface="Arial" panose="020B0604020202020204" pitchFamily="34" charset="0"/>
              </a:rPr>
              <a:t>files</a:t>
            </a:r>
          </a:p>
        </p:txBody>
      </p:sp>
      <p:pic>
        <p:nvPicPr>
          <p:cNvPr id="8" name="Picture 7">
            <a:extLst>
              <a:ext uri="{FF2B5EF4-FFF2-40B4-BE49-F238E27FC236}">
                <a16:creationId xmlns:a16="http://schemas.microsoft.com/office/drawing/2014/main" id="{010A104B-A08B-41E5-B8F4-CADEFD724B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4886" y="1005840"/>
            <a:ext cx="7251191" cy="3889961"/>
          </a:xfrm>
          <a:prstGeom prst="rect">
            <a:avLst/>
          </a:prstGeom>
          <a:ln>
            <a:solidFill>
              <a:schemeClr val="bg2">
                <a:lumMod val="90000"/>
              </a:schemeClr>
            </a:solidFill>
          </a:ln>
        </p:spPr>
      </p:pic>
    </p:spTree>
    <p:extLst>
      <p:ext uri="{BB962C8B-B14F-4D97-AF65-F5344CB8AC3E}">
        <p14:creationId xmlns:p14="http://schemas.microsoft.com/office/powerpoint/2010/main" val="139575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Validation Case and Other Cases to Explore</a:t>
            </a:r>
          </a:p>
        </p:txBody>
      </p:sp>
    </p:spTree>
    <p:extLst>
      <p:ext uri="{BB962C8B-B14F-4D97-AF65-F5344CB8AC3E}">
        <p14:creationId xmlns:p14="http://schemas.microsoft.com/office/powerpoint/2010/main" val="1268525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 Case: FinGrid Experiment</a:t>
            </a:r>
          </a:p>
        </p:txBody>
      </p:sp>
      <p:sp>
        <p:nvSpPr>
          <p:cNvPr id="20" name="TextBox 19">
            <a:extLst>
              <a:ext uri="{FF2B5EF4-FFF2-40B4-BE49-F238E27FC236}">
                <a16:creationId xmlns:a16="http://schemas.microsoft.com/office/drawing/2014/main" id="{AB38FB1C-ECCF-49A5-BAC6-53AA1C8A751A}"/>
              </a:ext>
            </a:extLst>
          </p:cNvPr>
          <p:cNvSpPr txBox="1"/>
          <p:nvPr/>
        </p:nvSpPr>
        <p:spPr>
          <a:xfrm>
            <a:off x="365759" y="6154579"/>
            <a:ext cx="11327798" cy="246221"/>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[4] M. </a:t>
            </a:r>
            <a:r>
              <a:rPr lang="en-US" sz="1000" dirty="0" err="1">
                <a:solidFill>
                  <a:schemeClr val="tx1">
                    <a:lumMod val="75000"/>
                    <a:lumOff val="25000"/>
                  </a:schemeClr>
                </a:solidFill>
                <a:latin typeface="Arial" panose="020B0604020202020204" pitchFamily="34" charset="0"/>
                <a:cs typeface="Arial" panose="020B0604020202020204" pitchFamily="34" charset="0"/>
              </a:rPr>
              <a:t>Lahtinen</a:t>
            </a:r>
            <a:r>
              <a:rPr lang="en-US" sz="1000" dirty="0">
                <a:solidFill>
                  <a:schemeClr val="tx1">
                    <a:lumMod val="75000"/>
                    <a:lumOff val="25000"/>
                  </a:schemeClr>
                </a:solidFill>
                <a:latin typeface="Arial" panose="020B0604020202020204" pitchFamily="34" charset="0"/>
                <a:cs typeface="Arial" panose="020B0604020202020204" pitchFamily="34" charset="0"/>
              </a:rPr>
              <a:t>, and J. </a:t>
            </a:r>
            <a:r>
              <a:rPr lang="en-US" sz="1000" dirty="0" err="1">
                <a:solidFill>
                  <a:schemeClr val="tx1">
                    <a:lumMod val="75000"/>
                    <a:lumOff val="25000"/>
                  </a:schemeClr>
                </a:solidFill>
                <a:latin typeface="Arial" panose="020B0604020202020204" pitchFamily="34" charset="0"/>
                <a:cs typeface="Arial" panose="020B0604020202020204" pitchFamily="34" charset="0"/>
              </a:rPr>
              <a:t>Elovaara</a:t>
            </a:r>
            <a:r>
              <a:rPr lang="en-US" sz="1000" dirty="0">
                <a:solidFill>
                  <a:schemeClr val="tx1">
                    <a:lumMod val="75000"/>
                    <a:lumOff val="25000"/>
                  </a:schemeClr>
                </a:solidFill>
                <a:latin typeface="Arial" panose="020B0604020202020204" pitchFamily="34" charset="0"/>
                <a:cs typeface="Arial" panose="020B0604020202020204" pitchFamily="34" charset="0"/>
              </a:rPr>
              <a:t>, “GIC Occurrences and GIC Test for 400 kV System Transformer,” IEEE Trans. Power Del., vol. 17, no. 2, pp. 555-561, 2002.</a:t>
            </a:r>
          </a:p>
        </p:txBody>
      </p:sp>
      <p:pic>
        <p:nvPicPr>
          <p:cNvPr id="4" name="Picture 3" descr="Graphical user interface, application&#10;&#10;Description automatically generated">
            <a:extLst>
              <a:ext uri="{FF2B5EF4-FFF2-40B4-BE49-F238E27FC236}">
                <a16:creationId xmlns:a16="http://schemas.microsoft.com/office/drawing/2014/main" id="{E1569587-FA43-49C6-8C61-B88BA3C8D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9041" y="2037428"/>
            <a:ext cx="6319519" cy="2767327"/>
          </a:xfrm>
          <a:prstGeom prst="rect">
            <a:avLst/>
          </a:prstGeom>
        </p:spPr>
      </p:pic>
      <p:sp>
        <p:nvSpPr>
          <p:cNvPr id="5" name="Rectangle 4">
            <a:extLst>
              <a:ext uri="{FF2B5EF4-FFF2-40B4-BE49-F238E27FC236}">
                <a16:creationId xmlns:a16="http://schemas.microsoft.com/office/drawing/2014/main" id="{6247EF0A-923F-427A-B2CA-D75252106796}"/>
              </a:ext>
            </a:extLst>
          </p:cNvPr>
          <p:cNvSpPr/>
          <p:nvPr/>
        </p:nvSpPr>
        <p:spPr>
          <a:xfrm>
            <a:off x="499059" y="1020435"/>
            <a:ext cx="3453181" cy="5078313"/>
          </a:xfrm>
          <a:prstGeom prst="rect">
            <a:avLst/>
          </a:prstGeom>
        </p:spPr>
        <p:txBody>
          <a:bodyPr wrap="square">
            <a:spAutoFit/>
          </a:bodyPr>
          <a:lstStyle/>
          <a:p>
            <a:pPr algn="l"/>
            <a:r>
              <a:rPr lang="en-US" sz="1800" kern="0" dirty="0">
                <a:latin typeface="Arial" panose="020B0604020202020204" pitchFamily="34" charset="0"/>
                <a:cs typeface="Arial" panose="020B0604020202020204" pitchFamily="34" charset="0"/>
              </a:rPr>
              <a:t>Experiment with two </a:t>
            </a:r>
            <a:r>
              <a:rPr lang="en-US" sz="1800" u="sng" kern="0" dirty="0">
                <a:latin typeface="Arial" panose="020B0604020202020204" pitchFamily="34" charset="0"/>
                <a:cs typeface="Arial" panose="020B0604020202020204" pitchFamily="34" charset="0"/>
              </a:rPr>
              <a:t>5-limb core-form</a:t>
            </a:r>
            <a:r>
              <a:rPr lang="en-US" sz="1800" kern="0" dirty="0">
                <a:latin typeface="Arial" panose="020B0604020202020204" pitchFamily="34" charset="0"/>
                <a:cs typeface="Arial" panose="020B0604020202020204" pitchFamily="34" charset="0"/>
              </a:rPr>
              <a:t> transformers connected </a:t>
            </a:r>
            <a:r>
              <a:rPr lang="en-US" sz="1800" u="sng" kern="0" dirty="0">
                <a:latin typeface="Arial" panose="020B0604020202020204" pitchFamily="34" charset="0"/>
                <a:cs typeface="Arial" panose="020B0604020202020204" pitchFamily="34" charset="0"/>
              </a:rPr>
              <a:t>back-to-back </a:t>
            </a:r>
            <a:r>
              <a:rPr lang="en-US" sz="1800" kern="0" dirty="0">
                <a:latin typeface="Arial" panose="020B0604020202020204" pitchFamily="34" charset="0"/>
                <a:cs typeface="Arial" panose="020B0604020202020204" pitchFamily="34" charset="0"/>
              </a:rPr>
              <a:t>forming a loop</a:t>
            </a:r>
          </a:p>
          <a:p>
            <a:pPr algn="l"/>
            <a:endParaRPr lang="en-US" sz="1800" kern="0" dirty="0">
              <a:latin typeface="Arial" panose="020B0604020202020204" pitchFamily="34" charset="0"/>
              <a:cs typeface="Arial" panose="020B0604020202020204" pitchFamily="34" charset="0"/>
            </a:endParaRPr>
          </a:p>
          <a:p>
            <a:pPr algn="l"/>
            <a:r>
              <a:rPr lang="en-US" sz="1800" kern="0" dirty="0">
                <a:latin typeface="Arial" panose="020B0604020202020204" pitchFamily="34" charset="0"/>
                <a:cs typeface="Arial" panose="020B0604020202020204" pitchFamily="34" charset="0"/>
              </a:rPr>
              <a:t>Neutrals of HV </a:t>
            </a:r>
            <a:r>
              <a:rPr lang="en-US" sz="1800" u="sng" kern="0" dirty="0">
                <a:latin typeface="Arial" panose="020B0604020202020204" pitchFamily="34" charset="0"/>
                <a:cs typeface="Arial" panose="020B0604020202020204" pitchFamily="34" charset="0"/>
              </a:rPr>
              <a:t>Wye windings connected by a DC current source</a:t>
            </a:r>
            <a:r>
              <a:rPr lang="en-US" sz="1800" kern="0" dirty="0">
                <a:latin typeface="Arial" panose="020B0604020202020204" pitchFamily="34" charset="0"/>
                <a:cs typeface="Arial" panose="020B0604020202020204" pitchFamily="34" charset="0"/>
              </a:rPr>
              <a:t> to simulate a GIC event</a:t>
            </a:r>
          </a:p>
          <a:p>
            <a:pPr algn="l"/>
            <a:endParaRPr lang="en-US" sz="1800" kern="0" dirty="0">
              <a:latin typeface="Arial" panose="020B0604020202020204" pitchFamily="34" charset="0"/>
              <a:cs typeface="Arial" panose="020B0604020202020204" pitchFamily="34" charset="0"/>
            </a:endParaRPr>
          </a:p>
          <a:p>
            <a:pPr algn="l"/>
            <a:r>
              <a:rPr lang="en-US" sz="1800" kern="0" dirty="0">
                <a:latin typeface="Arial" panose="020B0604020202020204" pitchFamily="34" charset="0"/>
                <a:cs typeface="Arial" panose="020B0604020202020204" pitchFamily="34" charset="0"/>
              </a:rPr>
              <a:t>DC source set to 200 A or </a:t>
            </a:r>
            <a:r>
              <a:rPr lang="en-US" sz="1800" u="sng" kern="0" dirty="0">
                <a:latin typeface="Arial" panose="020B0604020202020204" pitchFamily="34" charset="0"/>
                <a:cs typeface="Arial" panose="020B0604020202020204" pitchFamily="34" charset="0"/>
              </a:rPr>
              <a:t>66.67A per phase</a:t>
            </a:r>
            <a:endParaRPr lang="en-US" sz="1800" kern="0" dirty="0">
              <a:latin typeface="Arial" panose="020B0604020202020204" pitchFamily="34" charset="0"/>
              <a:cs typeface="Arial" panose="020B0604020202020204" pitchFamily="34" charset="0"/>
            </a:endParaRPr>
          </a:p>
          <a:p>
            <a:pPr algn="l"/>
            <a:endParaRPr lang="en-US" sz="1800" kern="0" dirty="0">
              <a:latin typeface="Arial" panose="020B0604020202020204" pitchFamily="34" charset="0"/>
              <a:cs typeface="Arial" panose="020B0604020202020204" pitchFamily="34" charset="0"/>
            </a:endParaRPr>
          </a:p>
          <a:p>
            <a:pPr algn="l"/>
            <a:r>
              <a:rPr lang="en-US" sz="1800" kern="0" dirty="0">
                <a:latin typeface="Arial" panose="020B0604020202020204" pitchFamily="34" charset="0"/>
                <a:cs typeface="Arial" panose="020B0604020202020204" pitchFamily="34" charset="0"/>
              </a:rPr>
              <a:t>HV windings grounded by 150 </a:t>
            </a:r>
            <a:r>
              <a:rPr lang="en-US" sz="1800" kern="0" dirty="0" err="1">
                <a:latin typeface="Arial" panose="020B0604020202020204" pitchFamily="34" charset="0"/>
                <a:cs typeface="Arial" panose="020B0604020202020204" pitchFamily="34" charset="0"/>
              </a:rPr>
              <a:t>uF</a:t>
            </a:r>
            <a:r>
              <a:rPr lang="en-US" sz="1800" kern="0" dirty="0">
                <a:latin typeface="Arial" panose="020B0604020202020204" pitchFamily="34" charset="0"/>
                <a:cs typeface="Arial" panose="020B0604020202020204" pitchFamily="34" charset="0"/>
              </a:rPr>
              <a:t> capacitors to keep the DC currents in the loop</a:t>
            </a:r>
            <a:endParaRPr lang="en-US" sz="1800" dirty="0"/>
          </a:p>
        </p:txBody>
      </p:sp>
    </p:spTree>
    <p:extLst>
      <p:ext uri="{BB962C8B-B14F-4D97-AF65-F5344CB8AC3E}">
        <p14:creationId xmlns:p14="http://schemas.microsoft.com/office/powerpoint/2010/main" val="330787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B1BD1B5-F311-40A7-A4CF-C42BBC353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0988" y="977270"/>
            <a:ext cx="4095744" cy="2232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F5492A1-1C3B-4A7E-8C77-2CED1DDAB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18349" y="3732918"/>
            <a:ext cx="3949107" cy="235008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2168253E-49FF-4E83-8097-31874874DD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837760" y="3912212"/>
            <a:ext cx="5113090" cy="2239756"/>
          </a:xfrm>
          <a:prstGeom prst="rect">
            <a:avLst/>
          </a:prstGeom>
        </p:spPr>
      </p:pic>
      <p:pic>
        <p:nvPicPr>
          <p:cNvPr id="10" name="Graphic 9">
            <a:extLst>
              <a:ext uri="{FF2B5EF4-FFF2-40B4-BE49-F238E27FC236}">
                <a16:creationId xmlns:a16="http://schemas.microsoft.com/office/drawing/2014/main" id="{125BF258-160B-44F9-AA2C-E373802E03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837760" y="721447"/>
            <a:ext cx="5113090" cy="2239756"/>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1BC6C939-3050-40FE-A0CC-2FF78B9B7FB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66007" y="2472001"/>
            <a:ext cx="3588367" cy="1571352"/>
          </a:xfrm>
          <a:prstGeom prst="rect">
            <a:avLst/>
          </a:prstGeom>
        </p:spPr>
      </p:pic>
      <p:sp>
        <p:nvSpPr>
          <p:cNvPr id="11" name="Oval 10">
            <a:extLst>
              <a:ext uri="{FF2B5EF4-FFF2-40B4-BE49-F238E27FC236}">
                <a16:creationId xmlns:a16="http://schemas.microsoft.com/office/drawing/2014/main" id="{99216D73-BEDB-4076-BD1A-CBF3843B3596}"/>
              </a:ext>
            </a:extLst>
          </p:cNvPr>
          <p:cNvSpPr/>
          <p:nvPr/>
        </p:nvSpPr>
        <p:spPr bwMode="auto">
          <a:xfrm>
            <a:off x="5647055" y="2370455"/>
            <a:ext cx="406400" cy="323088"/>
          </a:xfrm>
          <a:prstGeom prst="ellipse">
            <a:avLst/>
          </a:prstGeom>
          <a:solidFill>
            <a:srgbClr val="1558FF">
              <a:alpha val="54000"/>
            </a:srgb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2" name="Rectangle 11">
            <a:extLst>
              <a:ext uri="{FF2B5EF4-FFF2-40B4-BE49-F238E27FC236}">
                <a16:creationId xmlns:a16="http://schemas.microsoft.com/office/drawing/2014/main" id="{87B77380-ECF4-49A0-A117-08DAB1277F5E}"/>
              </a:ext>
            </a:extLst>
          </p:cNvPr>
          <p:cNvSpPr/>
          <p:nvPr/>
        </p:nvSpPr>
        <p:spPr>
          <a:xfrm>
            <a:off x="984655" y="264823"/>
            <a:ext cx="3002746" cy="584775"/>
          </a:xfrm>
          <a:prstGeom prst="rect">
            <a:avLst/>
          </a:prstGeom>
        </p:spPr>
        <p:txBody>
          <a:bodyPr wrap="none">
            <a:spAutoFit/>
          </a:bodyPr>
          <a:lstStyle/>
          <a:p>
            <a:r>
              <a:rPr lang="en-US" sz="1800" b="1" dirty="0"/>
              <a:t>Experimental results </a:t>
            </a:r>
            <a:br>
              <a:rPr lang="en-US" dirty="0"/>
            </a:br>
            <a:r>
              <a:rPr lang="en-US" sz="1400" dirty="0"/>
              <a:t>Used with permission from IEEE [4]</a:t>
            </a:r>
            <a:endParaRPr lang="en-US" dirty="0"/>
          </a:p>
        </p:txBody>
      </p:sp>
      <p:sp>
        <p:nvSpPr>
          <p:cNvPr id="16" name="Rectangle 15">
            <a:extLst>
              <a:ext uri="{FF2B5EF4-FFF2-40B4-BE49-F238E27FC236}">
                <a16:creationId xmlns:a16="http://schemas.microsoft.com/office/drawing/2014/main" id="{39174A00-5FD0-47B4-8DDC-A0B60053C14D}"/>
              </a:ext>
            </a:extLst>
          </p:cNvPr>
          <p:cNvSpPr/>
          <p:nvPr/>
        </p:nvSpPr>
        <p:spPr>
          <a:xfrm>
            <a:off x="8329035" y="3267430"/>
            <a:ext cx="2957861" cy="338554"/>
          </a:xfrm>
          <a:prstGeom prst="rect">
            <a:avLst/>
          </a:prstGeom>
        </p:spPr>
        <p:txBody>
          <a:bodyPr wrap="none">
            <a:spAutoFit/>
          </a:bodyPr>
          <a:lstStyle/>
          <a:p>
            <a:r>
              <a:rPr lang="en-US" b="1" dirty="0"/>
              <a:t>Simulation Results GICharm</a:t>
            </a:r>
          </a:p>
        </p:txBody>
      </p:sp>
      <p:sp>
        <p:nvSpPr>
          <p:cNvPr id="18" name="TextBox 17">
            <a:extLst>
              <a:ext uri="{FF2B5EF4-FFF2-40B4-BE49-F238E27FC236}">
                <a16:creationId xmlns:a16="http://schemas.microsoft.com/office/drawing/2014/main" id="{82579657-EDCA-460B-B591-CE58FF55F851}"/>
              </a:ext>
            </a:extLst>
          </p:cNvPr>
          <p:cNvSpPr txBox="1"/>
          <p:nvPr/>
        </p:nvSpPr>
        <p:spPr>
          <a:xfrm>
            <a:off x="365759" y="6154579"/>
            <a:ext cx="11327798" cy="246221"/>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[4] M. </a:t>
            </a:r>
            <a:r>
              <a:rPr lang="en-US" sz="1000" dirty="0" err="1">
                <a:solidFill>
                  <a:schemeClr val="tx1">
                    <a:lumMod val="75000"/>
                    <a:lumOff val="25000"/>
                  </a:schemeClr>
                </a:solidFill>
                <a:latin typeface="Arial" panose="020B0604020202020204" pitchFamily="34" charset="0"/>
                <a:cs typeface="Arial" panose="020B0604020202020204" pitchFamily="34" charset="0"/>
              </a:rPr>
              <a:t>Lahtinen</a:t>
            </a:r>
            <a:r>
              <a:rPr lang="en-US" sz="1000" dirty="0">
                <a:solidFill>
                  <a:schemeClr val="tx1">
                    <a:lumMod val="75000"/>
                    <a:lumOff val="25000"/>
                  </a:schemeClr>
                </a:solidFill>
                <a:latin typeface="Arial" panose="020B0604020202020204" pitchFamily="34" charset="0"/>
                <a:cs typeface="Arial" panose="020B0604020202020204" pitchFamily="34" charset="0"/>
              </a:rPr>
              <a:t>, and J. </a:t>
            </a:r>
            <a:r>
              <a:rPr lang="en-US" sz="1000" dirty="0" err="1">
                <a:solidFill>
                  <a:schemeClr val="tx1">
                    <a:lumMod val="75000"/>
                    <a:lumOff val="25000"/>
                  </a:schemeClr>
                </a:solidFill>
                <a:latin typeface="Arial" panose="020B0604020202020204" pitchFamily="34" charset="0"/>
                <a:cs typeface="Arial" panose="020B0604020202020204" pitchFamily="34" charset="0"/>
              </a:rPr>
              <a:t>Elovaara</a:t>
            </a:r>
            <a:r>
              <a:rPr lang="en-US" sz="1000" dirty="0">
                <a:solidFill>
                  <a:schemeClr val="tx1">
                    <a:lumMod val="75000"/>
                    <a:lumOff val="25000"/>
                  </a:schemeClr>
                </a:solidFill>
                <a:latin typeface="Arial" panose="020B0604020202020204" pitchFamily="34" charset="0"/>
                <a:cs typeface="Arial" panose="020B0604020202020204" pitchFamily="34" charset="0"/>
              </a:rPr>
              <a:t>, “GIC Occurrences and GIC Test for 400 kV System Transformer,” IEEE Trans. Power Del., vol. 17, no. 2, pp. 555-561, 2002.</a:t>
            </a:r>
          </a:p>
        </p:txBody>
      </p:sp>
      <p:sp>
        <p:nvSpPr>
          <p:cNvPr id="21" name="Oval 20">
            <a:extLst>
              <a:ext uri="{FF2B5EF4-FFF2-40B4-BE49-F238E27FC236}">
                <a16:creationId xmlns:a16="http://schemas.microsoft.com/office/drawing/2014/main" id="{D630C8E9-5625-441B-83F6-9ABE32EEC6F2}"/>
              </a:ext>
            </a:extLst>
          </p:cNvPr>
          <p:cNvSpPr/>
          <p:nvPr/>
        </p:nvSpPr>
        <p:spPr bwMode="auto">
          <a:xfrm>
            <a:off x="6188565" y="2552319"/>
            <a:ext cx="406400" cy="323088"/>
          </a:xfrm>
          <a:prstGeom prst="ellipse">
            <a:avLst/>
          </a:prstGeom>
          <a:solidFill>
            <a:schemeClr val="accent3">
              <a:alpha val="5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cxnSp>
        <p:nvCxnSpPr>
          <p:cNvPr id="23" name="Connector: Elbow 22">
            <a:extLst>
              <a:ext uri="{FF2B5EF4-FFF2-40B4-BE49-F238E27FC236}">
                <a16:creationId xmlns:a16="http://schemas.microsoft.com/office/drawing/2014/main" id="{1B84F386-2A7E-471E-8428-C7765A06DD0F}"/>
              </a:ext>
            </a:extLst>
          </p:cNvPr>
          <p:cNvCxnSpPr>
            <a:cxnSpLocks/>
            <a:stCxn id="1028" idx="3"/>
            <a:endCxn id="21" idx="4"/>
          </p:cNvCxnSpPr>
          <p:nvPr/>
        </p:nvCxnSpPr>
        <p:spPr bwMode="auto">
          <a:xfrm flipV="1">
            <a:off x="4267456" y="2875407"/>
            <a:ext cx="2124309" cy="2032553"/>
          </a:xfrm>
          <a:prstGeom prst="bentConnector2">
            <a:avLst/>
          </a:prstGeom>
          <a:solidFill>
            <a:schemeClr val="accent1"/>
          </a:solidFill>
          <a:ln w="101600" cap="flat" cmpd="sng" algn="ctr">
            <a:solidFill>
              <a:schemeClr val="accent3">
                <a:alpha val="55000"/>
              </a:schemeClr>
            </a:solidFill>
            <a:prstDash val="solid"/>
            <a:round/>
            <a:headEnd type="stealth" w="med" len="med"/>
            <a:tailEnd type="none"/>
          </a:ln>
          <a:effectLst/>
        </p:spPr>
      </p:cxnSp>
      <p:cxnSp>
        <p:nvCxnSpPr>
          <p:cNvPr id="27" name="Connector: Elbow 26">
            <a:extLst>
              <a:ext uri="{FF2B5EF4-FFF2-40B4-BE49-F238E27FC236}">
                <a16:creationId xmlns:a16="http://schemas.microsoft.com/office/drawing/2014/main" id="{9AE32847-53FD-4D61-9328-8C9EF559EE13}"/>
              </a:ext>
            </a:extLst>
          </p:cNvPr>
          <p:cNvCxnSpPr>
            <a:cxnSpLocks/>
            <a:stCxn id="6" idx="1"/>
          </p:cNvCxnSpPr>
          <p:nvPr/>
        </p:nvCxnSpPr>
        <p:spPr bwMode="auto">
          <a:xfrm rot="10800000">
            <a:off x="6391765" y="4907960"/>
            <a:ext cx="445994" cy="124131"/>
          </a:xfrm>
          <a:prstGeom prst="bentConnector3">
            <a:avLst>
              <a:gd name="adj1" fmla="val 97839"/>
            </a:avLst>
          </a:prstGeom>
          <a:solidFill>
            <a:schemeClr val="accent1"/>
          </a:solidFill>
          <a:ln w="101600" cap="flat" cmpd="sng" algn="ctr">
            <a:solidFill>
              <a:schemeClr val="accent3">
                <a:alpha val="55000"/>
              </a:schemeClr>
            </a:solidFill>
            <a:prstDash val="solid"/>
            <a:round/>
            <a:headEnd type="stealth" w="med" len="med"/>
            <a:tailEnd type="none"/>
          </a:ln>
          <a:effectLst/>
        </p:spPr>
      </p:cxnSp>
      <p:cxnSp>
        <p:nvCxnSpPr>
          <p:cNvPr id="35" name="Connector: Elbow 34">
            <a:extLst>
              <a:ext uri="{FF2B5EF4-FFF2-40B4-BE49-F238E27FC236}">
                <a16:creationId xmlns:a16="http://schemas.microsoft.com/office/drawing/2014/main" id="{03358CA9-A750-4E32-BE5A-36154092708C}"/>
              </a:ext>
            </a:extLst>
          </p:cNvPr>
          <p:cNvCxnSpPr>
            <a:cxnSpLocks/>
            <a:stCxn id="1026" idx="3"/>
            <a:endCxn id="11" idx="0"/>
          </p:cNvCxnSpPr>
          <p:nvPr/>
        </p:nvCxnSpPr>
        <p:spPr bwMode="auto">
          <a:xfrm>
            <a:off x="4266732" y="2093453"/>
            <a:ext cx="1583523" cy="277002"/>
          </a:xfrm>
          <a:prstGeom prst="bentConnector2">
            <a:avLst/>
          </a:prstGeom>
          <a:solidFill>
            <a:schemeClr val="accent1"/>
          </a:solidFill>
          <a:ln w="101600" cap="flat" cmpd="sng" algn="ctr">
            <a:solidFill>
              <a:schemeClr val="tx2">
                <a:alpha val="55000"/>
              </a:schemeClr>
            </a:solidFill>
            <a:prstDash val="solid"/>
            <a:round/>
            <a:headEnd type="stealth" w="med" len="med"/>
            <a:tailEnd type="none"/>
          </a:ln>
          <a:effectLst/>
        </p:spPr>
      </p:cxnSp>
      <p:cxnSp>
        <p:nvCxnSpPr>
          <p:cNvPr id="36" name="Connector: Elbow 35">
            <a:extLst>
              <a:ext uri="{FF2B5EF4-FFF2-40B4-BE49-F238E27FC236}">
                <a16:creationId xmlns:a16="http://schemas.microsoft.com/office/drawing/2014/main" id="{FCA6BDA6-4EF8-4294-87C0-D04D43CFBC1E}"/>
              </a:ext>
            </a:extLst>
          </p:cNvPr>
          <p:cNvCxnSpPr>
            <a:cxnSpLocks/>
            <a:stCxn id="10" idx="1"/>
          </p:cNvCxnSpPr>
          <p:nvPr/>
        </p:nvCxnSpPr>
        <p:spPr bwMode="auto">
          <a:xfrm rot="10800000" flipV="1">
            <a:off x="5834063" y="1841325"/>
            <a:ext cx="1003696" cy="252128"/>
          </a:xfrm>
          <a:prstGeom prst="bentConnector3">
            <a:avLst>
              <a:gd name="adj1" fmla="val 99095"/>
            </a:avLst>
          </a:prstGeom>
          <a:solidFill>
            <a:schemeClr val="accent1"/>
          </a:solidFill>
          <a:ln w="101600" cap="flat" cmpd="sng" algn="ctr">
            <a:solidFill>
              <a:schemeClr val="tx2">
                <a:alpha val="55000"/>
              </a:schemeClr>
            </a:solidFill>
            <a:prstDash val="solid"/>
            <a:round/>
            <a:headEnd type="stealth" w="med" len="med"/>
            <a:tailEnd type="none"/>
          </a:ln>
          <a:effectLst/>
        </p:spPr>
      </p:cxnSp>
    </p:spTree>
    <p:extLst>
      <p:ext uri="{BB962C8B-B14F-4D97-AF65-F5344CB8AC3E}">
        <p14:creationId xmlns:p14="http://schemas.microsoft.com/office/powerpoint/2010/main" val="2745463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3-Bus Benchmark Case</a:t>
            </a:r>
          </a:p>
        </p:txBody>
      </p:sp>
      <p:pic>
        <p:nvPicPr>
          <p:cNvPr id="7" name="Picture 6">
            <a:extLst>
              <a:ext uri="{FF2B5EF4-FFF2-40B4-BE49-F238E27FC236}">
                <a16:creationId xmlns:a16="http://schemas.microsoft.com/office/drawing/2014/main" id="{AA91A5F9-5A43-4227-92A6-11A960D8E0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954" y="1096861"/>
            <a:ext cx="6603944" cy="4945839"/>
          </a:xfrm>
          <a:prstGeom prst="rect">
            <a:avLst/>
          </a:prstGeom>
        </p:spPr>
      </p:pic>
      <p:sp>
        <p:nvSpPr>
          <p:cNvPr id="11" name="Content Placeholder 2">
            <a:extLst>
              <a:ext uri="{FF2B5EF4-FFF2-40B4-BE49-F238E27FC236}">
                <a16:creationId xmlns:a16="http://schemas.microsoft.com/office/drawing/2014/main" id="{5E0C7A40-42EC-418D-AAF8-4C5E765F5443}"/>
              </a:ext>
            </a:extLst>
          </p:cNvPr>
          <p:cNvSpPr txBox="1">
            <a:spLocks/>
          </p:cNvSpPr>
          <p:nvPr/>
        </p:nvSpPr>
        <p:spPr bwMode="auto">
          <a:xfrm>
            <a:off x="6786132" y="2301356"/>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00B050"/>
                </a:solidFill>
                <a:latin typeface="Arial" panose="020B0604020202020204" pitchFamily="34" charset="0"/>
                <a:cs typeface="Arial" panose="020B0604020202020204" pitchFamily="34" charset="0"/>
              </a:rPr>
              <a:t>TR1: 22.6 A</a:t>
            </a:r>
          </a:p>
        </p:txBody>
      </p:sp>
      <p:sp>
        <p:nvSpPr>
          <p:cNvPr id="12" name="Content Placeholder 2">
            <a:extLst>
              <a:ext uri="{FF2B5EF4-FFF2-40B4-BE49-F238E27FC236}">
                <a16:creationId xmlns:a16="http://schemas.microsoft.com/office/drawing/2014/main" id="{E377D107-EB5A-4B32-B16E-11F72E5011BD}"/>
              </a:ext>
            </a:extLst>
          </p:cNvPr>
          <p:cNvSpPr txBox="1">
            <a:spLocks/>
          </p:cNvSpPr>
          <p:nvPr/>
        </p:nvSpPr>
        <p:spPr bwMode="auto">
          <a:xfrm>
            <a:off x="6836913" y="5078481"/>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77500" lnSpcReduction="20000"/>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kern="0" dirty="0">
                <a:solidFill>
                  <a:srgbClr val="00B050"/>
                </a:solidFill>
                <a:latin typeface="Arial" panose="020B0604020202020204" pitchFamily="34" charset="0"/>
                <a:cs typeface="Arial" panose="020B0604020202020204" pitchFamily="34" charset="0"/>
              </a:rPr>
              <a:t>TR2: -35.5 A</a:t>
            </a:r>
          </a:p>
        </p:txBody>
      </p:sp>
      <p:sp>
        <p:nvSpPr>
          <p:cNvPr id="13" name="Content Placeholder 2">
            <a:extLst>
              <a:ext uri="{FF2B5EF4-FFF2-40B4-BE49-F238E27FC236}">
                <a16:creationId xmlns:a16="http://schemas.microsoft.com/office/drawing/2014/main" id="{930EE462-487B-42E6-9CA3-781E267FD5BD}"/>
              </a:ext>
            </a:extLst>
          </p:cNvPr>
          <p:cNvSpPr txBox="1">
            <a:spLocks/>
          </p:cNvSpPr>
          <p:nvPr/>
        </p:nvSpPr>
        <p:spPr bwMode="auto">
          <a:xfrm>
            <a:off x="8400046" y="2756835"/>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00B050"/>
                </a:solidFill>
                <a:latin typeface="Arial" panose="020B0604020202020204" pitchFamily="34" charset="0"/>
                <a:cs typeface="Arial" panose="020B0604020202020204" pitchFamily="34" charset="0"/>
              </a:rPr>
              <a:t>TR2: 12.9 A</a:t>
            </a:r>
          </a:p>
        </p:txBody>
      </p:sp>
      <p:sp>
        <p:nvSpPr>
          <p:cNvPr id="17" name="Callout: Line with Border and Accent Bar 16">
            <a:extLst>
              <a:ext uri="{FF2B5EF4-FFF2-40B4-BE49-F238E27FC236}">
                <a16:creationId xmlns:a16="http://schemas.microsoft.com/office/drawing/2014/main" id="{87ACA001-3F5D-4FD9-A8FB-0C48811E1970}"/>
              </a:ext>
            </a:extLst>
          </p:cNvPr>
          <p:cNvSpPr/>
          <p:nvPr/>
        </p:nvSpPr>
        <p:spPr bwMode="auto">
          <a:xfrm rot="10800000">
            <a:off x="2816474" y="3781042"/>
            <a:ext cx="904626" cy="2197417"/>
          </a:xfrm>
          <a:prstGeom prst="accentBorderCallout1">
            <a:avLst>
              <a:gd name="adj1" fmla="val 8467"/>
              <a:gd name="adj2" fmla="val -27756"/>
              <a:gd name="adj3" fmla="val -1610"/>
              <a:gd name="adj4" fmla="val -204310"/>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FB9705"/>
              </a:solidFill>
              <a:effectLst/>
              <a:latin typeface="Arial" charset="0"/>
            </a:endParaRPr>
          </a:p>
        </p:txBody>
      </p:sp>
      <p:sp>
        <p:nvSpPr>
          <p:cNvPr id="18" name="Callout: Line with Border and Accent Bar 17">
            <a:extLst>
              <a:ext uri="{FF2B5EF4-FFF2-40B4-BE49-F238E27FC236}">
                <a16:creationId xmlns:a16="http://schemas.microsoft.com/office/drawing/2014/main" id="{AB076127-5BFD-4F5B-8930-0BF73CB98067}"/>
              </a:ext>
            </a:extLst>
          </p:cNvPr>
          <p:cNvSpPr/>
          <p:nvPr/>
        </p:nvSpPr>
        <p:spPr bwMode="auto">
          <a:xfrm rot="10800000">
            <a:off x="2816473" y="984889"/>
            <a:ext cx="904626" cy="2197417"/>
          </a:xfrm>
          <a:prstGeom prst="accentBorderCallout1">
            <a:avLst>
              <a:gd name="adj1" fmla="val 87068"/>
              <a:gd name="adj2" fmla="val -27756"/>
              <a:gd name="adj3" fmla="val 85539"/>
              <a:gd name="adj4" fmla="val -193764"/>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FB9705"/>
              </a:solidFill>
              <a:effectLst/>
              <a:latin typeface="Arial" charset="0"/>
            </a:endParaRPr>
          </a:p>
        </p:txBody>
      </p:sp>
      <p:pic>
        <p:nvPicPr>
          <p:cNvPr id="14" name="Picture 13">
            <a:extLst>
              <a:ext uri="{FF2B5EF4-FFF2-40B4-BE49-F238E27FC236}">
                <a16:creationId xmlns:a16="http://schemas.microsoft.com/office/drawing/2014/main" id="{338D01C7-E817-47A4-9304-AFBE312389D0}"/>
              </a:ext>
            </a:extLst>
          </p:cNvPr>
          <p:cNvPicPr>
            <a:picLocks noChangeAspect="1"/>
          </p:cNvPicPr>
          <p:nvPr/>
        </p:nvPicPr>
        <p:blipFill>
          <a:blip r:embed="rId4"/>
          <a:stretch>
            <a:fillRect/>
          </a:stretch>
        </p:blipFill>
        <p:spPr>
          <a:xfrm>
            <a:off x="876991" y="981862"/>
            <a:ext cx="2937964" cy="2203473"/>
          </a:xfrm>
          <a:prstGeom prst="rect">
            <a:avLst/>
          </a:prstGeom>
          <a:ln>
            <a:solidFill>
              <a:schemeClr val="bg2">
                <a:lumMod val="40000"/>
                <a:lumOff val="60000"/>
              </a:schemeClr>
            </a:solidFill>
          </a:ln>
        </p:spPr>
      </p:pic>
      <p:pic>
        <p:nvPicPr>
          <p:cNvPr id="16" name="Picture 15">
            <a:extLst>
              <a:ext uri="{FF2B5EF4-FFF2-40B4-BE49-F238E27FC236}">
                <a16:creationId xmlns:a16="http://schemas.microsoft.com/office/drawing/2014/main" id="{29AC70C2-2BD8-4955-8DB2-F315D0E38CE4}"/>
              </a:ext>
            </a:extLst>
          </p:cNvPr>
          <p:cNvPicPr>
            <a:picLocks noChangeAspect="1"/>
          </p:cNvPicPr>
          <p:nvPr/>
        </p:nvPicPr>
        <p:blipFill>
          <a:blip r:embed="rId5"/>
          <a:stretch>
            <a:fillRect/>
          </a:stretch>
        </p:blipFill>
        <p:spPr>
          <a:xfrm>
            <a:off x="876991" y="3775370"/>
            <a:ext cx="2937964" cy="2203473"/>
          </a:xfrm>
          <a:prstGeom prst="rect">
            <a:avLst/>
          </a:prstGeom>
          <a:ln>
            <a:solidFill>
              <a:schemeClr val="bg2">
                <a:lumMod val="40000"/>
                <a:lumOff val="60000"/>
              </a:schemeClr>
            </a:solidFill>
          </a:ln>
        </p:spPr>
      </p:pic>
      <p:sp>
        <p:nvSpPr>
          <p:cNvPr id="19" name="Callout: Line with Border and Accent Bar 18">
            <a:extLst>
              <a:ext uri="{FF2B5EF4-FFF2-40B4-BE49-F238E27FC236}">
                <a16:creationId xmlns:a16="http://schemas.microsoft.com/office/drawing/2014/main" id="{94C5796E-8D57-4916-8D25-42FAB419EBFB}"/>
              </a:ext>
            </a:extLst>
          </p:cNvPr>
          <p:cNvSpPr/>
          <p:nvPr/>
        </p:nvSpPr>
        <p:spPr bwMode="auto">
          <a:xfrm rot="16200000">
            <a:off x="9972839" y="323490"/>
            <a:ext cx="1110932" cy="2844799"/>
          </a:xfrm>
          <a:prstGeom prst="accentBorderCallout1">
            <a:avLst>
              <a:gd name="adj1" fmla="val 92270"/>
              <a:gd name="adj2" fmla="val -24949"/>
              <a:gd name="adj3" fmla="val 77097"/>
              <a:gd name="adj4" fmla="val -157716"/>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FB9705"/>
              </a:solidFill>
              <a:effectLst/>
              <a:latin typeface="Arial" charset="0"/>
            </a:endParaRPr>
          </a:p>
        </p:txBody>
      </p:sp>
      <p:pic>
        <p:nvPicPr>
          <p:cNvPr id="15" name="Picture 14">
            <a:extLst>
              <a:ext uri="{FF2B5EF4-FFF2-40B4-BE49-F238E27FC236}">
                <a16:creationId xmlns:a16="http://schemas.microsoft.com/office/drawing/2014/main" id="{821858C5-4DFE-4A44-A67B-D886FF38000A}"/>
              </a:ext>
            </a:extLst>
          </p:cNvPr>
          <p:cNvPicPr>
            <a:picLocks noChangeAspect="1"/>
          </p:cNvPicPr>
          <p:nvPr/>
        </p:nvPicPr>
        <p:blipFill>
          <a:blip r:embed="rId6"/>
          <a:stretch>
            <a:fillRect/>
          </a:stretch>
        </p:blipFill>
        <p:spPr>
          <a:xfrm>
            <a:off x="9059323" y="222432"/>
            <a:ext cx="2937964" cy="2208540"/>
          </a:xfrm>
          <a:prstGeom prst="rect">
            <a:avLst/>
          </a:prstGeom>
          <a:ln>
            <a:solidFill>
              <a:schemeClr val="bg2">
                <a:lumMod val="40000"/>
                <a:lumOff val="60000"/>
              </a:schemeClr>
            </a:solidFill>
          </a:ln>
        </p:spPr>
      </p:pic>
      <p:sp>
        <p:nvSpPr>
          <p:cNvPr id="21" name="Content Placeholder 2">
            <a:extLst>
              <a:ext uri="{FF2B5EF4-FFF2-40B4-BE49-F238E27FC236}">
                <a16:creationId xmlns:a16="http://schemas.microsoft.com/office/drawing/2014/main" id="{7AE32B66-61C9-4601-887D-E0ECE101444F}"/>
              </a:ext>
            </a:extLst>
          </p:cNvPr>
          <p:cNvSpPr txBox="1">
            <a:spLocks/>
          </p:cNvSpPr>
          <p:nvPr/>
        </p:nvSpPr>
        <p:spPr bwMode="auto">
          <a:xfrm>
            <a:off x="10697194" y="4054240"/>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FF0000"/>
                </a:solidFill>
                <a:latin typeface="Arial" panose="020B0604020202020204" pitchFamily="34" charset="0"/>
                <a:cs typeface="Arial" panose="020B0604020202020204" pitchFamily="34" charset="0"/>
              </a:rPr>
              <a:t>0.9 </a:t>
            </a:r>
            <a:r>
              <a:rPr lang="en-US" sz="1600" kern="0" dirty="0" err="1">
                <a:solidFill>
                  <a:srgbClr val="FF0000"/>
                </a:solidFill>
                <a:latin typeface="Arial" panose="020B0604020202020204" pitchFamily="34" charset="0"/>
                <a:cs typeface="Arial" panose="020B0604020202020204" pitchFamily="34" charset="0"/>
              </a:rPr>
              <a:t>Mvar</a:t>
            </a:r>
            <a:endParaRPr lang="en-US" sz="1600" kern="0" dirty="0">
              <a:solidFill>
                <a:srgbClr val="FF0000"/>
              </a:solidFill>
              <a:latin typeface="Arial" panose="020B0604020202020204" pitchFamily="34" charset="0"/>
              <a:cs typeface="Arial" panose="020B0604020202020204" pitchFamily="34" charset="0"/>
            </a:endParaRPr>
          </a:p>
        </p:txBody>
      </p:sp>
      <p:sp>
        <p:nvSpPr>
          <p:cNvPr id="22" name="Content Placeholder 2">
            <a:extLst>
              <a:ext uri="{FF2B5EF4-FFF2-40B4-BE49-F238E27FC236}">
                <a16:creationId xmlns:a16="http://schemas.microsoft.com/office/drawing/2014/main" id="{3D8EE05C-B653-4CB9-B93E-5BFE0B233740}"/>
              </a:ext>
            </a:extLst>
          </p:cNvPr>
          <p:cNvSpPr txBox="1">
            <a:spLocks/>
          </p:cNvSpPr>
          <p:nvPr/>
        </p:nvSpPr>
        <p:spPr bwMode="auto">
          <a:xfrm>
            <a:off x="6171443" y="5794407"/>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FF0000"/>
                </a:solidFill>
                <a:latin typeface="Arial" panose="020B0604020202020204" pitchFamily="34" charset="0"/>
                <a:cs typeface="Arial" panose="020B0604020202020204" pitchFamily="34" charset="0"/>
              </a:rPr>
              <a:t>33.4 </a:t>
            </a:r>
            <a:r>
              <a:rPr lang="en-US" sz="1600" kern="0" dirty="0" err="1">
                <a:solidFill>
                  <a:srgbClr val="FF0000"/>
                </a:solidFill>
                <a:latin typeface="Arial" panose="020B0604020202020204" pitchFamily="34" charset="0"/>
                <a:cs typeface="Arial" panose="020B0604020202020204" pitchFamily="34" charset="0"/>
              </a:rPr>
              <a:t>Mvar</a:t>
            </a:r>
            <a:endParaRPr lang="en-US" sz="1600" kern="0" dirty="0">
              <a:solidFill>
                <a:srgbClr val="FF0000"/>
              </a:solidFill>
              <a:latin typeface="Arial" panose="020B0604020202020204" pitchFamily="34" charset="0"/>
              <a:cs typeface="Arial" panose="020B0604020202020204" pitchFamily="34" charset="0"/>
            </a:endParaRPr>
          </a:p>
        </p:txBody>
      </p:sp>
      <p:sp>
        <p:nvSpPr>
          <p:cNvPr id="23" name="Content Placeholder 2">
            <a:extLst>
              <a:ext uri="{FF2B5EF4-FFF2-40B4-BE49-F238E27FC236}">
                <a16:creationId xmlns:a16="http://schemas.microsoft.com/office/drawing/2014/main" id="{FDCEF647-1CA7-4DEE-B320-ECE6979A2C50}"/>
              </a:ext>
            </a:extLst>
          </p:cNvPr>
          <p:cNvSpPr txBox="1">
            <a:spLocks/>
          </p:cNvSpPr>
          <p:nvPr/>
        </p:nvSpPr>
        <p:spPr bwMode="auto">
          <a:xfrm>
            <a:off x="5789737" y="775476"/>
            <a:ext cx="1347918" cy="3651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FF0000"/>
                </a:solidFill>
                <a:latin typeface="Arial" panose="020B0604020202020204" pitchFamily="34" charset="0"/>
                <a:cs typeface="Arial" panose="020B0604020202020204" pitchFamily="34" charset="0"/>
              </a:rPr>
              <a:t>27.8 </a:t>
            </a:r>
            <a:r>
              <a:rPr lang="en-US" sz="1600" kern="0" dirty="0" err="1">
                <a:solidFill>
                  <a:srgbClr val="FF0000"/>
                </a:solidFill>
                <a:latin typeface="Arial" panose="020B0604020202020204" pitchFamily="34" charset="0"/>
                <a:cs typeface="Arial" panose="020B0604020202020204" pitchFamily="34" charset="0"/>
              </a:rPr>
              <a:t>Mvar</a:t>
            </a:r>
            <a:endParaRPr lang="en-US" sz="1600" kern="0" dirty="0">
              <a:solidFill>
                <a:srgbClr val="FF0000"/>
              </a:solidFill>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B02DAFE1-6A25-41CC-B6FB-4F710C39760A}"/>
              </a:ext>
            </a:extLst>
          </p:cNvPr>
          <p:cNvCxnSpPr>
            <a:cxnSpLocks/>
          </p:cNvCxnSpPr>
          <p:nvPr/>
        </p:nvCxnSpPr>
        <p:spPr bwMode="auto">
          <a:xfrm flipV="1">
            <a:off x="7251700" y="5725946"/>
            <a:ext cx="2006600" cy="2320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 name="Content Placeholder 2">
            <a:extLst>
              <a:ext uri="{FF2B5EF4-FFF2-40B4-BE49-F238E27FC236}">
                <a16:creationId xmlns:a16="http://schemas.microsoft.com/office/drawing/2014/main" id="{264B02B3-BBD7-49C3-83F8-4F42F7DAC62C}"/>
              </a:ext>
            </a:extLst>
          </p:cNvPr>
          <p:cNvSpPr txBox="1">
            <a:spLocks/>
          </p:cNvSpPr>
          <p:nvPr/>
        </p:nvSpPr>
        <p:spPr bwMode="auto">
          <a:xfrm>
            <a:off x="9419988" y="5262912"/>
            <a:ext cx="1540111" cy="95898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sz="1600" kern="0" dirty="0">
                <a:solidFill>
                  <a:srgbClr val="FF0000"/>
                </a:solidFill>
                <a:latin typeface="Arial" panose="020B0604020202020204" pitchFamily="34" charset="0"/>
                <a:cs typeface="Arial" panose="020B0604020202020204" pitchFamily="34" charset="0"/>
              </a:rPr>
              <a:t>A: 11.7 </a:t>
            </a:r>
            <a:r>
              <a:rPr lang="en-US" sz="1600" kern="0" dirty="0" err="1">
                <a:solidFill>
                  <a:srgbClr val="FF0000"/>
                </a:solidFill>
                <a:latin typeface="Arial" panose="020B0604020202020204" pitchFamily="34" charset="0"/>
                <a:cs typeface="Arial" panose="020B0604020202020204" pitchFamily="34" charset="0"/>
              </a:rPr>
              <a:t>Mvar</a:t>
            </a:r>
            <a:br>
              <a:rPr lang="en-US" sz="1600" kern="0" dirty="0">
                <a:solidFill>
                  <a:srgbClr val="FF0000"/>
                </a:solidFill>
                <a:latin typeface="Arial" panose="020B0604020202020204" pitchFamily="34" charset="0"/>
                <a:cs typeface="Arial" panose="020B0604020202020204" pitchFamily="34" charset="0"/>
              </a:rPr>
            </a:br>
            <a:r>
              <a:rPr lang="en-US" sz="1600" kern="0" dirty="0">
                <a:solidFill>
                  <a:srgbClr val="FF0000"/>
                </a:solidFill>
                <a:latin typeface="Arial" panose="020B0604020202020204" pitchFamily="34" charset="0"/>
                <a:cs typeface="Arial" panose="020B0604020202020204" pitchFamily="34" charset="0"/>
              </a:rPr>
              <a:t>B:   9.7 </a:t>
            </a:r>
            <a:r>
              <a:rPr lang="en-US" sz="1600" kern="0" dirty="0" err="1">
                <a:solidFill>
                  <a:srgbClr val="FF0000"/>
                </a:solidFill>
                <a:latin typeface="Arial" panose="020B0604020202020204" pitchFamily="34" charset="0"/>
                <a:cs typeface="Arial" panose="020B0604020202020204" pitchFamily="34" charset="0"/>
              </a:rPr>
              <a:t>Mvar</a:t>
            </a:r>
            <a:br>
              <a:rPr lang="en-US" sz="1600" kern="0" dirty="0">
                <a:solidFill>
                  <a:srgbClr val="FF0000"/>
                </a:solidFill>
                <a:latin typeface="Arial" panose="020B0604020202020204" pitchFamily="34" charset="0"/>
                <a:cs typeface="Arial" panose="020B0604020202020204" pitchFamily="34" charset="0"/>
              </a:rPr>
            </a:br>
            <a:r>
              <a:rPr lang="en-US" sz="1600" kern="0" dirty="0">
                <a:solidFill>
                  <a:srgbClr val="FF0000"/>
                </a:solidFill>
                <a:latin typeface="Arial" panose="020B0604020202020204" pitchFamily="34" charset="0"/>
                <a:cs typeface="Arial" panose="020B0604020202020204" pitchFamily="34" charset="0"/>
              </a:rPr>
              <a:t>C: 12.0 </a:t>
            </a:r>
            <a:r>
              <a:rPr lang="en-US" sz="1600" kern="0" dirty="0" err="1">
                <a:solidFill>
                  <a:srgbClr val="FF0000"/>
                </a:solidFill>
                <a:latin typeface="Arial" panose="020B0604020202020204" pitchFamily="34" charset="0"/>
                <a:cs typeface="Arial" panose="020B0604020202020204" pitchFamily="34" charset="0"/>
              </a:rPr>
              <a:t>Mvar</a:t>
            </a:r>
            <a:endParaRPr lang="en-US" sz="1600" kern="0" dirty="0">
              <a:solidFill>
                <a:srgbClr val="FF0000"/>
              </a:solidFill>
              <a:latin typeface="Arial" panose="020B0604020202020204" pitchFamily="34" charset="0"/>
              <a:cs typeface="Arial" panose="020B0604020202020204" pitchFamily="34" charset="0"/>
            </a:endParaRPr>
          </a:p>
        </p:txBody>
      </p:sp>
      <p:sp>
        <p:nvSpPr>
          <p:cNvPr id="34" name="Content Placeholder 2">
            <a:extLst>
              <a:ext uri="{FF2B5EF4-FFF2-40B4-BE49-F238E27FC236}">
                <a16:creationId xmlns:a16="http://schemas.microsoft.com/office/drawing/2014/main" id="{346170E4-6B6F-4A1E-86F4-FCA30B59BC77}"/>
              </a:ext>
            </a:extLst>
          </p:cNvPr>
          <p:cNvSpPr txBox="1">
            <a:spLocks/>
          </p:cNvSpPr>
          <p:nvPr/>
        </p:nvSpPr>
        <p:spPr bwMode="auto">
          <a:xfrm>
            <a:off x="459351" y="3298938"/>
            <a:ext cx="3774442" cy="5257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kern="0" dirty="0">
                <a:latin typeface="Arial" panose="020B0604020202020204" pitchFamily="34" charset="0"/>
                <a:cs typeface="Arial" panose="020B0604020202020204" pitchFamily="34" charset="0"/>
              </a:rPr>
              <a:t>Transformer excitation currents</a:t>
            </a:r>
          </a:p>
        </p:txBody>
      </p:sp>
      <p:sp>
        <p:nvSpPr>
          <p:cNvPr id="20" name="TextBox 19">
            <a:extLst>
              <a:ext uri="{FF2B5EF4-FFF2-40B4-BE49-F238E27FC236}">
                <a16:creationId xmlns:a16="http://schemas.microsoft.com/office/drawing/2014/main" id="{AB38FB1C-ECCF-49A5-BAC6-53AA1C8A751A}"/>
              </a:ext>
            </a:extLst>
          </p:cNvPr>
          <p:cNvSpPr txBox="1"/>
          <p:nvPr/>
        </p:nvSpPr>
        <p:spPr>
          <a:xfrm>
            <a:off x="365759" y="6154579"/>
            <a:ext cx="11327798" cy="246221"/>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[4] A. Ovalle, R. Dugan, and B. Arritt, “A Test Case for GIC Harmonics Analysis,” in CIGRE US National Committee 2019 Grid of the Future Symposium, 2019.</a:t>
            </a:r>
          </a:p>
        </p:txBody>
      </p:sp>
    </p:spTree>
    <p:extLst>
      <p:ext uri="{BB962C8B-B14F-4D97-AF65-F5344CB8AC3E}">
        <p14:creationId xmlns:p14="http://schemas.microsoft.com/office/powerpoint/2010/main" val="3690121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Test Cases to Explore</a:t>
            </a:r>
          </a:p>
        </p:txBody>
      </p:sp>
      <p:sp>
        <p:nvSpPr>
          <p:cNvPr id="3" name="Content Placeholder 2">
            <a:extLst>
              <a:ext uri="{FF2B5EF4-FFF2-40B4-BE49-F238E27FC236}">
                <a16:creationId xmlns:a16="http://schemas.microsoft.com/office/drawing/2014/main" id="{67FB814B-B854-4A8D-9CB4-6FB5D3327EA2}"/>
              </a:ext>
            </a:extLst>
          </p:cNvPr>
          <p:cNvSpPr txBox="1">
            <a:spLocks/>
          </p:cNvSpPr>
          <p:nvPr/>
        </p:nvSpPr>
        <p:spPr bwMode="auto">
          <a:xfrm>
            <a:off x="365759" y="1005840"/>
            <a:ext cx="2783841"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None/>
            </a:pPr>
            <a:r>
              <a:rPr lang="en-US" kern="0" dirty="0">
                <a:latin typeface="Arial" panose="020B0604020202020204" pitchFamily="34" charset="0"/>
                <a:cs typeface="Arial" panose="020B0604020202020204" pitchFamily="34" charset="0"/>
              </a:rPr>
              <a:t>ERCOT synthetic case from </a:t>
            </a:r>
            <a:r>
              <a:rPr lang="en-US" dirty="0">
                <a:latin typeface="Arial" panose="020B0604020202020204" pitchFamily="34" charset="0"/>
                <a:cs typeface="Arial" panose="020B0604020202020204" pitchFamily="34" charset="0"/>
              </a:rPr>
              <a:t>Texas A&amp;M University - Electric Grid Test Case Repository</a:t>
            </a:r>
            <a:r>
              <a:rPr lang="en-US" kern="0" dirty="0">
                <a:solidFill>
                  <a:schemeClr val="bg1"/>
                </a:solidFill>
                <a:latin typeface="Arial" panose="020B0604020202020204" pitchFamily="34" charset="0"/>
                <a:cs typeface="Arial" panose="020B0604020202020204" pitchFamily="34" charset="0"/>
              </a:rPr>
              <a:t>.</a:t>
            </a:r>
            <a:r>
              <a:rPr lang="en-US" kern="0" dirty="0">
                <a:latin typeface="Arial" panose="020B0604020202020204" pitchFamily="34" charset="0"/>
                <a:cs typeface="Arial" panose="020B0604020202020204" pitchFamily="34" charset="0"/>
              </a:rPr>
              <a:t>          </a:t>
            </a:r>
          </a:p>
          <a:p>
            <a:endParaRPr lang="en-US" kern="0" dirty="0">
              <a:latin typeface="Arial" panose="020B0604020202020204" pitchFamily="34" charset="0"/>
              <a:cs typeface="Arial" panose="020B0604020202020204" pitchFamily="34" charset="0"/>
            </a:endParaRPr>
          </a:p>
          <a:p>
            <a:pPr marL="0" indent="0">
              <a:buNone/>
            </a:pPr>
            <a:r>
              <a:rPr lang="en-US" kern="0" dirty="0">
                <a:latin typeface="Arial" panose="020B0604020202020204" pitchFamily="34" charset="0"/>
                <a:cs typeface="Arial" panose="020B0604020202020204" pitchFamily="34" charset="0"/>
              </a:rPr>
              <a:t>2k buses</a:t>
            </a:r>
          </a:p>
          <a:p>
            <a:pPr marL="0" indent="0">
              <a:buNone/>
            </a:pPr>
            <a:endParaRPr lang="en-US" kern="0" dirty="0">
              <a:latin typeface="Arial" panose="020B0604020202020204" pitchFamily="34" charset="0"/>
              <a:cs typeface="Arial" panose="020B0604020202020204" pitchFamily="34" charset="0"/>
            </a:endParaRPr>
          </a:p>
          <a:p>
            <a:pPr marL="0" indent="0">
              <a:buNone/>
            </a:pPr>
            <a:r>
              <a:rPr lang="en-US" kern="0" dirty="0">
                <a:latin typeface="Arial" panose="020B0604020202020204" pitchFamily="34" charset="0"/>
                <a:cs typeface="Arial" panose="020B0604020202020204" pitchFamily="34" charset="0"/>
              </a:rPr>
              <a:t>861 Transformers</a:t>
            </a:r>
          </a:p>
          <a:p>
            <a:pPr marL="0" indent="0">
              <a:buNone/>
            </a:pPr>
            <a:endParaRPr lang="en-US" kern="0" dirty="0">
              <a:latin typeface="Arial" panose="020B0604020202020204" pitchFamily="34" charset="0"/>
              <a:cs typeface="Arial" panose="020B0604020202020204" pitchFamily="34" charset="0"/>
            </a:endParaRPr>
          </a:p>
          <a:p>
            <a:pPr marL="0" indent="0">
              <a:buNone/>
            </a:pPr>
            <a:r>
              <a:rPr lang="en-US" kern="0" dirty="0">
                <a:latin typeface="Arial" panose="020B0604020202020204" pitchFamily="34" charset="0"/>
                <a:cs typeface="Arial" panose="020B0604020202020204" pitchFamily="34" charset="0"/>
              </a:rPr>
              <a:t>2,281 Transformers including added load transformers and GSUs </a:t>
            </a:r>
            <a:endParaRPr lang="en-US" sz="2000" kern="0" dirty="0">
              <a:latin typeface="Arial" panose="020B0604020202020204" pitchFamily="34" charset="0"/>
              <a:cs typeface="Arial" panose="020B0604020202020204" pitchFamily="34" charset="0"/>
            </a:endParaRPr>
          </a:p>
          <a:p>
            <a:pPr lvl="1"/>
            <a:endParaRPr lang="en-US" sz="2000" kern="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endParaRPr lang="en-US" kern="0" dirty="0">
              <a:latin typeface="Arial" panose="020B0604020202020204" pitchFamily="34" charset="0"/>
              <a:cs typeface="Arial" panose="020B0604020202020204" pitchFamily="34" charset="0"/>
            </a:endParaRPr>
          </a:p>
          <a:p>
            <a:pPr marL="287338" lvl="1" indent="0">
              <a:buFontTx/>
              <a:buNone/>
            </a:pPr>
            <a:endParaRPr lang="en-US" sz="2000" kern="0" dirty="0">
              <a:latin typeface="Arial" panose="020B0604020202020204" pitchFamily="34" charset="0"/>
              <a:cs typeface="Arial" panose="020B0604020202020204" pitchFamily="34" charset="0"/>
            </a:endParaRPr>
          </a:p>
          <a:p>
            <a:endParaRPr lang="en-US" kern="0" dirty="0">
              <a:latin typeface="Arial" panose="020B0604020202020204" pitchFamily="34" charset="0"/>
              <a:cs typeface="Arial" panose="020B0604020202020204" pitchFamily="34" charset="0"/>
            </a:endParaRPr>
          </a:p>
          <a:p>
            <a:endParaRPr lang="en-US" kern="0" dirty="0">
              <a:latin typeface="Arial" panose="020B0604020202020204" pitchFamily="34" charset="0"/>
              <a:cs typeface="Arial" panose="020B0604020202020204" pitchFamily="34" charset="0"/>
            </a:endParaRPr>
          </a:p>
          <a:p>
            <a:pPr marL="287338" lvl="1" indent="0">
              <a:buFontTx/>
              <a:buNone/>
            </a:pPr>
            <a:endParaRPr lang="en-US" sz="2000" kern="0" dirty="0">
              <a:latin typeface="Arial" panose="020B0604020202020204" pitchFamily="34" charset="0"/>
              <a:cs typeface="Arial" panose="020B0604020202020204" pitchFamily="34" charset="0"/>
            </a:endParaRPr>
          </a:p>
          <a:p>
            <a:pPr marL="0" indent="0">
              <a:buFont typeface="Wingdings" panose="05000000000000000000" pitchFamily="2" charset="2"/>
              <a:buNone/>
            </a:pPr>
            <a:endParaRPr lang="en-US" kern="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194EEB9-F42C-45EE-A621-C99DF4E98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089" y="1427752"/>
            <a:ext cx="8483670" cy="4551136"/>
          </a:xfrm>
          <a:prstGeom prst="rect">
            <a:avLst/>
          </a:prstGeom>
          <a:ln>
            <a:solidFill>
              <a:schemeClr val="bg2"/>
            </a:solidFill>
          </a:ln>
        </p:spPr>
      </p:pic>
      <p:sp>
        <p:nvSpPr>
          <p:cNvPr id="5" name="TextBox 4">
            <a:extLst>
              <a:ext uri="{FF2B5EF4-FFF2-40B4-BE49-F238E27FC236}">
                <a16:creationId xmlns:a16="http://schemas.microsoft.com/office/drawing/2014/main" id="{2EC40A3F-049E-4F56-8FFC-60AB7AE3C289}"/>
              </a:ext>
            </a:extLst>
          </p:cNvPr>
          <p:cNvSpPr txBox="1"/>
          <p:nvPr/>
        </p:nvSpPr>
        <p:spPr>
          <a:xfrm>
            <a:off x="365759" y="6154579"/>
            <a:ext cx="11327798" cy="246221"/>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[5] A. B. Birchfield, T. Xu, and T. J. </a:t>
            </a:r>
            <a:r>
              <a:rPr lang="en-US" sz="1000" dirty="0" err="1">
                <a:solidFill>
                  <a:schemeClr val="tx1">
                    <a:lumMod val="75000"/>
                    <a:lumOff val="25000"/>
                  </a:schemeClr>
                </a:solidFill>
                <a:latin typeface="Arial" panose="020B0604020202020204" pitchFamily="34" charset="0"/>
                <a:cs typeface="Arial" panose="020B0604020202020204" pitchFamily="34" charset="0"/>
              </a:rPr>
              <a:t>Overbye</a:t>
            </a:r>
            <a:r>
              <a:rPr lang="en-US" sz="1000" dirty="0">
                <a:solidFill>
                  <a:schemeClr val="tx1">
                    <a:lumMod val="75000"/>
                    <a:lumOff val="25000"/>
                  </a:schemeClr>
                </a:solidFill>
                <a:latin typeface="Arial" panose="020B0604020202020204" pitchFamily="34" charset="0"/>
                <a:cs typeface="Arial" panose="020B0604020202020204" pitchFamily="34" charset="0"/>
              </a:rPr>
              <a:t>, “Power flow convergence and reactive power planning in the creation of large synthetic grids,” in IEEE Transactions on Power Systems, 2018.</a:t>
            </a:r>
          </a:p>
        </p:txBody>
      </p:sp>
    </p:spTree>
    <p:extLst>
      <p:ext uri="{BB962C8B-B14F-4D97-AF65-F5344CB8AC3E}">
        <p14:creationId xmlns:p14="http://schemas.microsoft.com/office/powerpoint/2010/main" val="2546972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Test Cases to Explore</a:t>
            </a:r>
          </a:p>
        </p:txBody>
      </p:sp>
      <p:sp>
        <p:nvSpPr>
          <p:cNvPr id="3" name="Content Placeholder 2">
            <a:extLst>
              <a:ext uri="{FF2B5EF4-FFF2-40B4-BE49-F238E27FC236}">
                <a16:creationId xmlns:a16="http://schemas.microsoft.com/office/drawing/2014/main" id="{67FB814B-B854-4A8D-9CB4-6FB5D3327EA2}"/>
              </a:ext>
            </a:extLst>
          </p:cNvPr>
          <p:cNvSpPr txBox="1">
            <a:spLocks/>
          </p:cNvSpPr>
          <p:nvPr/>
        </p:nvSpPr>
        <p:spPr bwMode="auto">
          <a:xfrm>
            <a:off x="365759" y="1005840"/>
            <a:ext cx="2783841" cy="53949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defPPr>
              <a:defRPr lang="en-US"/>
            </a:defPPr>
            <a:lvl1pPr marL="0" indent="0" algn="l" eaLnBrk="1"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None/>
              <a:defRPr sz="2000" kern="0">
                <a:solidFill>
                  <a:schemeClr val="tx1"/>
                </a:solidFill>
                <a:latin typeface="Arial" panose="020B0604020202020204" pitchFamily="34" charset="0"/>
                <a:cs typeface="Arial" panose="020B0604020202020204" pitchFamily="34" charset="0"/>
              </a:defRPr>
            </a:lvl1pPr>
            <a:lvl2pPr marL="566738" lvl="1" indent="-279400" algn="l" eaLnBrk="1" hangingPunct="1">
              <a:lnSpc>
                <a:spcPct val="100000"/>
              </a:lnSpc>
              <a:spcBef>
                <a:spcPct val="0"/>
              </a:spcBef>
              <a:spcAft>
                <a:spcPts val="600"/>
              </a:spcAft>
              <a:buClr>
                <a:schemeClr val="tx1">
                  <a:lumMod val="65000"/>
                  <a:lumOff val="35000"/>
                </a:schemeClr>
              </a:buClr>
              <a:buSzPct val="80000"/>
              <a:buChar char="–"/>
              <a:defRPr sz="2000" kern="0">
                <a:solidFill>
                  <a:schemeClr val="tx1"/>
                </a:solidFill>
                <a:latin typeface="Arial" panose="020B0604020202020204" pitchFamily="34" charset="0"/>
                <a:cs typeface="Arial" panose="020B0604020202020204" pitchFamily="34" charset="0"/>
              </a:defRPr>
            </a:lvl2pPr>
            <a:lvl3pPr marL="855663" lvl="2" indent="-223838" algn="l" eaLnBrk="1"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kern="0">
                <a:solidFill>
                  <a:schemeClr val="tx1"/>
                </a:solidFill>
                <a:latin typeface="Arial" panose="020B0604020202020204" pitchFamily="34" charset="0"/>
                <a:cs typeface="Arial" panose="020B0604020202020204" pitchFamily="34" charset="0"/>
              </a:defRPr>
            </a:lvl3pPr>
            <a:lvl4pPr marL="1262063" indent="-288925" algn="l" eaLnBrk="1"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eaLnBrk="1"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fontAlgn="base">
              <a:lnSpc>
                <a:spcPct val="95000"/>
              </a:lnSpc>
              <a:spcBef>
                <a:spcPct val="0"/>
              </a:spcBef>
              <a:spcAft>
                <a:spcPct val="25000"/>
              </a:spcAft>
              <a:buChar char="•"/>
              <a:defRPr sz="1800">
                <a:latin typeface="+mn-lt"/>
              </a:defRPr>
            </a:lvl6pPr>
            <a:lvl7pPr marL="2401888" indent="-174625" fontAlgn="base">
              <a:lnSpc>
                <a:spcPct val="95000"/>
              </a:lnSpc>
              <a:spcBef>
                <a:spcPct val="0"/>
              </a:spcBef>
              <a:spcAft>
                <a:spcPct val="25000"/>
              </a:spcAft>
              <a:buChar char="•"/>
              <a:defRPr sz="1800">
                <a:latin typeface="+mn-lt"/>
              </a:defRPr>
            </a:lvl7pPr>
            <a:lvl8pPr marL="2859088" indent="-174625" fontAlgn="base">
              <a:lnSpc>
                <a:spcPct val="95000"/>
              </a:lnSpc>
              <a:spcBef>
                <a:spcPct val="0"/>
              </a:spcBef>
              <a:spcAft>
                <a:spcPct val="25000"/>
              </a:spcAft>
              <a:buChar char="•"/>
              <a:defRPr sz="1800">
                <a:latin typeface="+mn-lt"/>
              </a:defRPr>
            </a:lvl8pPr>
            <a:lvl9pPr marL="3316288" indent="-174625" fontAlgn="base">
              <a:lnSpc>
                <a:spcPct val="95000"/>
              </a:lnSpc>
              <a:spcBef>
                <a:spcPct val="0"/>
              </a:spcBef>
              <a:spcAft>
                <a:spcPct val="25000"/>
              </a:spcAft>
              <a:buChar char="•"/>
              <a:defRPr sz="1800">
                <a:latin typeface="+mn-lt"/>
              </a:defRPr>
            </a:lvl9pPr>
          </a:lstStyle>
          <a:p>
            <a:r>
              <a:rPr lang="en-US" dirty="0"/>
              <a:t>Western Interconnect synthetic case from Texas A&amp;M University - Electric Grid Test Case Repository</a:t>
            </a:r>
          </a:p>
          <a:p>
            <a:endParaRPr lang="en-US" dirty="0"/>
          </a:p>
          <a:p>
            <a:r>
              <a:rPr lang="en-US" dirty="0"/>
              <a:t>10k buses</a:t>
            </a:r>
          </a:p>
          <a:p>
            <a:endParaRPr lang="en-US" dirty="0"/>
          </a:p>
          <a:p>
            <a:r>
              <a:rPr lang="en-US" dirty="0"/>
              <a:t>2,380 Transformers</a:t>
            </a:r>
          </a:p>
          <a:p>
            <a:endParaRPr lang="en-US" dirty="0"/>
          </a:p>
          <a:p>
            <a:r>
              <a:rPr lang="en-US" dirty="0"/>
              <a:t>7,995 Transformers including added load transformers and GSUs </a:t>
            </a:r>
          </a:p>
          <a:p>
            <a:endParaRPr lang="en-US" dirty="0"/>
          </a:p>
          <a:p>
            <a:endParaRPr lang="en-US" dirty="0"/>
          </a:p>
          <a:p>
            <a:pPr lvl="2"/>
            <a:endParaRPr lang="en-US" dirty="0"/>
          </a:p>
          <a:p>
            <a:pPr lvl="1"/>
            <a:endParaRPr lang="en-US" dirty="0"/>
          </a:p>
          <a:p>
            <a:pPr lvl="1"/>
            <a:endParaRPr lang="en-US" dirty="0"/>
          </a:p>
          <a:p>
            <a:endParaRPr lang="en-US" dirty="0"/>
          </a:p>
          <a:p>
            <a:pPr lvl="1"/>
            <a:endParaRPr lang="en-US" dirty="0"/>
          </a:p>
          <a:p>
            <a:endParaRPr lang="en-US" dirty="0"/>
          </a:p>
          <a:p>
            <a:endParaRPr lang="en-US" dirty="0"/>
          </a:p>
          <a:p>
            <a:pPr lvl="1"/>
            <a:endParaRPr lang="en-US" dirty="0"/>
          </a:p>
          <a:p>
            <a:endParaRPr lang="en-US" dirty="0"/>
          </a:p>
        </p:txBody>
      </p:sp>
      <p:pic>
        <p:nvPicPr>
          <p:cNvPr id="4" name="Picture 3">
            <a:extLst>
              <a:ext uri="{FF2B5EF4-FFF2-40B4-BE49-F238E27FC236}">
                <a16:creationId xmlns:a16="http://schemas.microsoft.com/office/drawing/2014/main" id="{9194EEB9-F42C-45EE-A621-C99DF4E98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089" y="1427752"/>
            <a:ext cx="8483670" cy="4551135"/>
          </a:xfrm>
          <a:prstGeom prst="rect">
            <a:avLst/>
          </a:prstGeom>
          <a:ln>
            <a:solidFill>
              <a:schemeClr val="bg2"/>
            </a:solidFill>
          </a:ln>
        </p:spPr>
      </p:pic>
      <p:sp>
        <p:nvSpPr>
          <p:cNvPr id="5" name="TextBox 4">
            <a:extLst>
              <a:ext uri="{FF2B5EF4-FFF2-40B4-BE49-F238E27FC236}">
                <a16:creationId xmlns:a16="http://schemas.microsoft.com/office/drawing/2014/main" id="{DC1E4203-CECD-4F7C-8C5D-677B93006B6C}"/>
              </a:ext>
            </a:extLst>
          </p:cNvPr>
          <p:cNvSpPr txBox="1"/>
          <p:nvPr/>
        </p:nvSpPr>
        <p:spPr>
          <a:xfrm>
            <a:off x="365759" y="6154579"/>
            <a:ext cx="11327798" cy="246221"/>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[5] A. B. Birchfield, T. Xu, and T. J. </a:t>
            </a:r>
            <a:r>
              <a:rPr lang="en-US" sz="1000" dirty="0" err="1">
                <a:solidFill>
                  <a:schemeClr val="tx1">
                    <a:lumMod val="75000"/>
                    <a:lumOff val="25000"/>
                  </a:schemeClr>
                </a:solidFill>
                <a:latin typeface="Arial" panose="020B0604020202020204" pitchFamily="34" charset="0"/>
                <a:cs typeface="Arial" panose="020B0604020202020204" pitchFamily="34" charset="0"/>
              </a:rPr>
              <a:t>Overbye</a:t>
            </a:r>
            <a:r>
              <a:rPr lang="en-US" sz="1000" dirty="0">
                <a:solidFill>
                  <a:schemeClr val="tx1">
                    <a:lumMod val="75000"/>
                    <a:lumOff val="25000"/>
                  </a:schemeClr>
                </a:solidFill>
                <a:latin typeface="Arial" panose="020B0604020202020204" pitchFamily="34" charset="0"/>
                <a:cs typeface="Arial" panose="020B0604020202020204" pitchFamily="34" charset="0"/>
              </a:rPr>
              <a:t>, “Power flow convergence and reactive power planning in the creation of large synthetic grids,” in IEEE Transactions on Power Systems, 2018.</a:t>
            </a:r>
          </a:p>
        </p:txBody>
      </p:sp>
    </p:spTree>
    <p:extLst>
      <p:ext uri="{BB962C8B-B14F-4D97-AF65-F5344CB8AC3E}">
        <p14:creationId xmlns:p14="http://schemas.microsoft.com/office/powerpoint/2010/main" val="1004703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FFBF-019B-4500-AF58-1837E27E4580}"/>
              </a:ext>
            </a:extLst>
          </p:cNvPr>
          <p:cNvSpPr>
            <a:spLocks noGrp="1"/>
          </p:cNvSpPr>
          <p:nvPr>
            <p:ph type="ctrTitle" sz="quarter"/>
          </p:nvPr>
        </p:nvSpPr>
        <p:spPr/>
        <p:txBody>
          <a:bodyPr/>
          <a:lstStyle/>
          <a:p>
            <a:r>
              <a:rPr lang="en-US" dirty="0"/>
              <a:t>Thank you! Questions?</a:t>
            </a:r>
          </a:p>
        </p:txBody>
      </p:sp>
    </p:spTree>
    <p:extLst>
      <p:ext uri="{BB962C8B-B14F-4D97-AF65-F5344CB8AC3E}">
        <p14:creationId xmlns:p14="http://schemas.microsoft.com/office/powerpoint/2010/main" val="388012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B33A-600F-4877-B132-E16774CA1C4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20A3696-E2E7-447B-8DED-E9F3FCCF97AB}"/>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What is GIC and GIC related harmonics?</a:t>
            </a:r>
          </a:p>
          <a:p>
            <a:r>
              <a:rPr lang="en-US" sz="2800" dirty="0">
                <a:latin typeface="Arial" panose="020B0604020202020204" pitchFamily="34" charset="0"/>
                <a:cs typeface="Arial" panose="020B0604020202020204" pitchFamily="34" charset="0"/>
              </a:rPr>
              <a:t>EPRI GICharm</a:t>
            </a:r>
          </a:p>
          <a:p>
            <a:pPr lvl="1"/>
            <a:r>
              <a:rPr lang="en-US" sz="2400" dirty="0">
                <a:latin typeface="Arial" panose="020B0604020202020204" pitchFamily="34" charset="0"/>
                <a:cs typeface="Arial" panose="020B0604020202020204" pitchFamily="34" charset="0"/>
              </a:rPr>
              <a:t>Transformer level Analysis</a:t>
            </a:r>
          </a:p>
          <a:p>
            <a:pPr lvl="1"/>
            <a:r>
              <a:rPr lang="en-US" sz="2400" dirty="0">
                <a:latin typeface="Arial" panose="020B0604020202020204" pitchFamily="34" charset="0"/>
                <a:cs typeface="Arial" panose="020B0604020202020204" pitchFamily="34" charset="0"/>
              </a:rPr>
              <a:t>System level Analysis</a:t>
            </a:r>
          </a:p>
          <a:p>
            <a:r>
              <a:rPr lang="en-US" sz="2800" dirty="0">
                <a:latin typeface="Arial" panose="020B0604020202020204" pitchFamily="34" charset="0"/>
                <a:cs typeface="Arial" panose="020B0604020202020204" pitchFamily="34" charset="0"/>
              </a:rPr>
              <a:t>Test cases to explore</a:t>
            </a:r>
          </a:p>
          <a:p>
            <a:r>
              <a:rPr lang="en-US" sz="2800" dirty="0">
                <a:latin typeface="Arial" panose="020B0604020202020204" pitchFamily="34" charset="0"/>
                <a:cs typeface="Arial" panose="020B0604020202020204" pitchFamily="34" charset="0"/>
              </a:rPr>
              <a:t>Quick demo</a:t>
            </a:r>
          </a:p>
        </p:txBody>
      </p:sp>
    </p:spTree>
    <p:extLst>
      <p:ext uri="{BB962C8B-B14F-4D97-AF65-F5344CB8AC3E}">
        <p14:creationId xmlns:p14="http://schemas.microsoft.com/office/powerpoint/2010/main" val="3526920730"/>
      </p:ext>
    </p:extLst>
  </p:cSld>
  <p:clrMapOvr>
    <a:masterClrMapping/>
  </p:clrMapOvr>
  <mc:AlternateContent xmlns:mc="http://schemas.openxmlformats.org/markup-compatibility/2006" xmlns:p14="http://schemas.microsoft.com/office/powerpoint/2010/main">
    <mc:Choice Requires="p14">
      <p:transition spd="slow" p14:dur="2000" advTm="39452"/>
    </mc:Choice>
    <mc:Fallback xmlns="">
      <p:transition spd="slow" advTm="3945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DF2A26-F087-4E69-9D32-82EA3164D8B5}"/>
              </a:ext>
            </a:extLst>
          </p:cNvPr>
          <p:cNvSpPr/>
          <p:nvPr/>
        </p:nvSpPr>
        <p:spPr>
          <a:xfrm>
            <a:off x="0" y="5805264"/>
            <a:ext cx="12192000" cy="245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E8CA43A-059D-411E-89B2-74973BA3CB7D}"/>
              </a:ext>
            </a:extLst>
          </p:cNvPr>
          <p:cNvSpPr txBox="1"/>
          <p:nvPr/>
        </p:nvSpPr>
        <p:spPr>
          <a:xfrm>
            <a:off x="3951507" y="5586574"/>
            <a:ext cx="8240493" cy="861774"/>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[1] EPRI, Geomagnetic disturbance vulnerability assessment and planning guide, 3002013590, 2018.</a:t>
            </a:r>
          </a:p>
          <a:p>
            <a:pPr algn="l"/>
            <a:r>
              <a:rPr lang="en-US" sz="1000" dirty="0">
                <a:solidFill>
                  <a:schemeClr val="tx1">
                    <a:lumMod val="75000"/>
                    <a:lumOff val="25000"/>
                  </a:schemeClr>
                </a:solidFill>
                <a:latin typeface="Arial" panose="020B0604020202020204" pitchFamily="34" charset="0"/>
                <a:cs typeface="Arial" panose="020B0604020202020204" pitchFamily="34" charset="0"/>
              </a:rPr>
              <a:t>[2] NERC, GMD Monitoring, mitigation and next steps, literature review and summary of the April 2011 NERC GMD workshop, 2011.</a:t>
            </a:r>
          </a:p>
          <a:p>
            <a:pPr algn="l"/>
            <a:r>
              <a:rPr lang="en-US" sz="1000" dirty="0">
                <a:solidFill>
                  <a:schemeClr val="tx1">
                    <a:lumMod val="75000"/>
                    <a:lumOff val="25000"/>
                  </a:schemeClr>
                </a:solidFill>
                <a:latin typeface="Arial" panose="020B0604020202020204" pitchFamily="34" charset="0"/>
                <a:cs typeface="Arial" panose="020B0604020202020204" pitchFamily="34" charset="0"/>
              </a:rPr>
              <a:t>[3] IEEE Guide for Establishing Power Transformer Capability while under Geomagnetic Disturbances," in IEEE </a:t>
            </a:r>
            <a:r>
              <a:rPr lang="en-US" sz="1000" dirty="0" err="1">
                <a:solidFill>
                  <a:schemeClr val="tx1">
                    <a:lumMod val="75000"/>
                    <a:lumOff val="25000"/>
                  </a:schemeClr>
                </a:solidFill>
                <a:latin typeface="Arial" panose="020B0604020202020204" pitchFamily="34" charset="0"/>
                <a:cs typeface="Arial" panose="020B0604020202020204" pitchFamily="34" charset="0"/>
              </a:rPr>
              <a:t>Std</a:t>
            </a:r>
            <a:r>
              <a:rPr lang="en-US" sz="1000" dirty="0">
                <a:solidFill>
                  <a:schemeClr val="tx1">
                    <a:lumMod val="75000"/>
                    <a:lumOff val="25000"/>
                  </a:schemeClr>
                </a:solidFill>
                <a:latin typeface="Arial" panose="020B0604020202020204" pitchFamily="34" charset="0"/>
                <a:cs typeface="Arial" panose="020B0604020202020204" pitchFamily="34" charset="0"/>
              </a:rPr>
              <a:t> C57.163-2015 , vol., no., pp.1-50, 26 Oct. 2015</a:t>
            </a:r>
          </a:p>
        </p:txBody>
      </p:sp>
      <p:sp>
        <p:nvSpPr>
          <p:cNvPr id="2" name="Title 1"/>
          <p:cNvSpPr>
            <a:spLocks noGrp="1"/>
          </p:cNvSpPr>
          <p:nvPr>
            <p:ph type="title"/>
          </p:nvPr>
        </p:nvSpPr>
        <p:spPr/>
        <p:txBody>
          <a:bodyPr/>
          <a:lstStyle/>
          <a:p>
            <a:r>
              <a:rPr lang="en-US" dirty="0"/>
              <a:t>What is GIC?</a:t>
            </a:r>
          </a:p>
        </p:txBody>
      </p:sp>
      <p:sp>
        <p:nvSpPr>
          <p:cNvPr id="3" name="Content Placeholder 2"/>
          <p:cNvSpPr>
            <a:spLocks noGrp="1"/>
          </p:cNvSpPr>
          <p:nvPr>
            <p:ph sz="half" idx="1"/>
          </p:nvPr>
        </p:nvSpPr>
        <p:spPr>
          <a:xfrm>
            <a:off x="365759" y="1005840"/>
            <a:ext cx="5571263" cy="2775938"/>
          </a:xfrm>
        </p:spPr>
        <p:txBody>
          <a:bodyPr anchor="t">
            <a:normAutofit/>
          </a:bodyPr>
          <a:lstStyle/>
          <a:p>
            <a:endParaRPr lang="en-US" dirty="0"/>
          </a:p>
          <a:p>
            <a:pPr marL="0" indent="0">
              <a:buNone/>
            </a:pPr>
            <a:endParaRPr lang="en-US" dirty="0"/>
          </a:p>
        </p:txBody>
      </p:sp>
      <p:sp>
        <p:nvSpPr>
          <p:cNvPr id="31" name="Content Placeholder 2">
            <a:extLst>
              <a:ext uri="{FF2B5EF4-FFF2-40B4-BE49-F238E27FC236}">
                <a16:creationId xmlns:a16="http://schemas.microsoft.com/office/drawing/2014/main" id="{5B1E321F-408B-4C69-A63D-C1ADE0F00996}"/>
              </a:ext>
            </a:extLst>
          </p:cNvPr>
          <p:cNvSpPr txBox="1">
            <a:spLocks/>
          </p:cNvSpPr>
          <p:nvPr/>
        </p:nvSpPr>
        <p:spPr bwMode="auto">
          <a:xfrm>
            <a:off x="365759" y="1005840"/>
            <a:ext cx="5571263" cy="2775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endParaRPr lang="en-US" kern="0"/>
          </a:p>
          <a:p>
            <a:pPr marL="0" indent="0">
              <a:buFont typeface="Wingdings" panose="05000000000000000000" pitchFamily="2" charset="2"/>
              <a:buNone/>
            </a:pPr>
            <a:endParaRPr lang="en-US" kern="0" dirty="0"/>
          </a:p>
        </p:txBody>
      </p:sp>
      <p:sp>
        <p:nvSpPr>
          <p:cNvPr id="32" name="Content Placeholder 2">
            <a:extLst>
              <a:ext uri="{FF2B5EF4-FFF2-40B4-BE49-F238E27FC236}">
                <a16:creationId xmlns:a16="http://schemas.microsoft.com/office/drawing/2014/main" id="{816A645D-1C23-4A94-8F1F-4F42363B2CCF}"/>
              </a:ext>
            </a:extLst>
          </p:cNvPr>
          <p:cNvSpPr txBox="1">
            <a:spLocks/>
          </p:cNvSpPr>
          <p:nvPr/>
        </p:nvSpPr>
        <p:spPr bwMode="auto">
          <a:xfrm>
            <a:off x="365760" y="1005839"/>
            <a:ext cx="3303872" cy="37625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kern="0" dirty="0">
                <a:latin typeface="Arial" panose="020B0604020202020204" pitchFamily="34" charset="0"/>
                <a:cs typeface="Arial" panose="020B0604020202020204" pitchFamily="34" charset="0"/>
              </a:rPr>
              <a:t>Geomagnetic disturbance event</a:t>
            </a:r>
          </a:p>
          <a:p>
            <a:r>
              <a:rPr lang="en-US" kern="0" dirty="0">
                <a:latin typeface="Arial" panose="020B0604020202020204" pitchFamily="34" charset="0"/>
                <a:cs typeface="Arial" panose="020B0604020202020204" pitchFamily="34" charset="0"/>
              </a:rPr>
              <a:t>Quasi-DC currents induced on transmission lines (man-made long metallic infrastructures)</a:t>
            </a:r>
          </a:p>
          <a:p>
            <a:r>
              <a:rPr lang="en-US" kern="0" dirty="0">
                <a:latin typeface="Arial" panose="020B0604020202020204" pitchFamily="34" charset="0"/>
                <a:cs typeface="Arial" panose="020B0604020202020204" pitchFamily="34" charset="0"/>
              </a:rPr>
              <a:t>GIC flows can be computed using </a:t>
            </a:r>
            <a:br>
              <a:rPr lang="en-US" kern="0" dirty="0">
                <a:latin typeface="Arial" panose="020B0604020202020204" pitchFamily="34" charset="0"/>
                <a:cs typeface="Arial" panose="020B0604020202020204" pitchFamily="34" charset="0"/>
              </a:rPr>
            </a:br>
            <a:r>
              <a:rPr lang="en-US" kern="0" dirty="0">
                <a:latin typeface="Arial" panose="020B0604020202020204" pitchFamily="34" charset="0"/>
                <a:cs typeface="Arial" panose="020B0604020202020204" pitchFamily="34" charset="0"/>
              </a:rPr>
              <a:t>industry </a:t>
            </a:r>
            <a:br>
              <a:rPr lang="en-US" kern="0" dirty="0">
                <a:latin typeface="Arial" panose="020B0604020202020204" pitchFamily="34" charset="0"/>
                <a:cs typeface="Arial" panose="020B0604020202020204" pitchFamily="34" charset="0"/>
              </a:rPr>
            </a:br>
            <a:r>
              <a:rPr lang="en-US" kern="0" dirty="0">
                <a:latin typeface="Arial" panose="020B0604020202020204" pitchFamily="34" charset="0"/>
                <a:cs typeface="Arial" panose="020B0604020202020204" pitchFamily="34" charset="0"/>
              </a:rPr>
              <a:t>software</a:t>
            </a:r>
          </a:p>
        </p:txBody>
      </p:sp>
      <p:pic>
        <p:nvPicPr>
          <p:cNvPr id="10" name="Picture 9">
            <a:extLst>
              <a:ext uri="{FF2B5EF4-FFF2-40B4-BE49-F238E27FC236}">
                <a16:creationId xmlns:a16="http://schemas.microsoft.com/office/drawing/2014/main" id="{14F82E5D-5E77-4429-A794-597BD7741EC0}"/>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565" y="273108"/>
            <a:ext cx="10206870" cy="6117006"/>
          </a:xfrm>
          <a:prstGeom prst="rect">
            <a:avLst/>
          </a:prstGeom>
          <a:effectLst>
            <a:glow rad="63500">
              <a:schemeClr val="bg1"/>
            </a:glow>
            <a:outerShdw blurRad="50800" dir="5400000" algn="ctr" rotWithShape="0">
              <a:schemeClr val="bg1">
                <a:alpha val="43000"/>
              </a:schemeClr>
            </a:outerShdw>
          </a:effectLst>
        </p:spPr>
      </p:pic>
    </p:spTree>
    <p:extLst>
      <p:ext uri="{BB962C8B-B14F-4D97-AF65-F5344CB8AC3E}">
        <p14:creationId xmlns:p14="http://schemas.microsoft.com/office/powerpoint/2010/main" val="3263716995"/>
      </p:ext>
    </p:extLst>
  </p:cSld>
  <p:clrMapOvr>
    <a:masterClrMapping/>
  </p:clrMapOvr>
  <mc:AlternateContent xmlns:mc="http://schemas.openxmlformats.org/markup-compatibility/2006" xmlns:p14="http://schemas.microsoft.com/office/powerpoint/2010/main">
    <mc:Choice Requires="p14">
      <p:transition spd="slow" p14:dur="2000" advTm="43459"/>
    </mc:Choice>
    <mc:Fallback xmlns="">
      <p:transition spd="slow" advTm="4345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5BC27BB-E05D-4C3F-B50E-9B56CE4B1E0E}"/>
              </a:ext>
            </a:extLst>
          </p:cNvPr>
          <p:cNvSpPr/>
          <p:nvPr/>
        </p:nvSpPr>
        <p:spPr>
          <a:xfrm>
            <a:off x="0" y="5805264"/>
            <a:ext cx="12192000" cy="245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What is GIC?</a:t>
            </a:r>
            <a:endParaRPr lang="en-US" dirty="0"/>
          </a:p>
        </p:txBody>
      </p:sp>
      <p:sp>
        <p:nvSpPr>
          <p:cNvPr id="3" name="Content Placeholder 2"/>
          <p:cNvSpPr>
            <a:spLocks noGrp="1"/>
          </p:cNvSpPr>
          <p:nvPr>
            <p:ph sz="half" idx="1"/>
          </p:nvPr>
        </p:nvSpPr>
        <p:spPr>
          <a:xfrm>
            <a:off x="365759" y="1005840"/>
            <a:ext cx="5571263" cy="2775938"/>
          </a:xfrm>
        </p:spPr>
        <p:txBody>
          <a:bodyPr anchor="t">
            <a:normAutofit/>
          </a:bodyPr>
          <a:lstStyle/>
          <a:p>
            <a:endParaRPr lang="en-US"/>
          </a:p>
          <a:p>
            <a:pPr marL="0" indent="0">
              <a:buNone/>
            </a:pPr>
            <a:endParaRPr lang="en-US" dirty="0"/>
          </a:p>
        </p:txBody>
      </p:sp>
      <p:sp>
        <p:nvSpPr>
          <p:cNvPr id="31" name="Content Placeholder 2">
            <a:extLst>
              <a:ext uri="{FF2B5EF4-FFF2-40B4-BE49-F238E27FC236}">
                <a16:creationId xmlns:a16="http://schemas.microsoft.com/office/drawing/2014/main" id="{5B1E321F-408B-4C69-A63D-C1ADE0F00996}"/>
              </a:ext>
            </a:extLst>
          </p:cNvPr>
          <p:cNvSpPr txBox="1">
            <a:spLocks/>
          </p:cNvSpPr>
          <p:nvPr/>
        </p:nvSpPr>
        <p:spPr bwMode="auto">
          <a:xfrm>
            <a:off x="365759" y="1005840"/>
            <a:ext cx="5571263" cy="2775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endParaRPr lang="en-US" kern="0"/>
          </a:p>
          <a:p>
            <a:pPr marL="0" indent="0">
              <a:buFont typeface="Wingdings" panose="05000000000000000000" pitchFamily="2" charset="2"/>
              <a:buNone/>
            </a:pPr>
            <a:endParaRPr lang="en-US" kern="0" dirty="0"/>
          </a:p>
        </p:txBody>
      </p:sp>
      <p:sp>
        <p:nvSpPr>
          <p:cNvPr id="32" name="Content Placeholder 2">
            <a:extLst>
              <a:ext uri="{FF2B5EF4-FFF2-40B4-BE49-F238E27FC236}">
                <a16:creationId xmlns:a16="http://schemas.microsoft.com/office/drawing/2014/main" id="{816A645D-1C23-4A94-8F1F-4F42363B2CCF}"/>
              </a:ext>
            </a:extLst>
          </p:cNvPr>
          <p:cNvSpPr txBox="1">
            <a:spLocks/>
          </p:cNvSpPr>
          <p:nvPr/>
        </p:nvSpPr>
        <p:spPr bwMode="auto">
          <a:xfrm>
            <a:off x="365760" y="1005839"/>
            <a:ext cx="3303872" cy="37625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kern="0" dirty="0">
                <a:latin typeface="Arial" panose="020B0604020202020204" pitchFamily="34" charset="0"/>
                <a:cs typeface="Arial" panose="020B0604020202020204" pitchFamily="34" charset="0"/>
              </a:rPr>
              <a:t>Geomagnetic disturbance event</a:t>
            </a:r>
          </a:p>
          <a:p>
            <a:r>
              <a:rPr lang="en-US" kern="0" dirty="0">
                <a:latin typeface="Arial" panose="020B0604020202020204" pitchFamily="34" charset="0"/>
                <a:cs typeface="Arial" panose="020B0604020202020204" pitchFamily="34" charset="0"/>
              </a:rPr>
              <a:t>Quasi-DC currents induced on transmission lines (man-made long metallic infrastructures)</a:t>
            </a:r>
          </a:p>
          <a:p>
            <a:r>
              <a:rPr lang="en-US" kern="0" dirty="0">
                <a:latin typeface="Arial" panose="020B0604020202020204" pitchFamily="34" charset="0"/>
                <a:cs typeface="Arial" panose="020B0604020202020204" pitchFamily="34" charset="0"/>
              </a:rPr>
              <a:t>GIC flows can be computed using </a:t>
            </a:r>
            <a:br>
              <a:rPr lang="en-US" kern="0" dirty="0">
                <a:latin typeface="Arial" panose="020B0604020202020204" pitchFamily="34" charset="0"/>
                <a:cs typeface="Arial" panose="020B0604020202020204" pitchFamily="34" charset="0"/>
              </a:rPr>
            </a:br>
            <a:r>
              <a:rPr lang="en-US" kern="0" dirty="0">
                <a:latin typeface="Arial" panose="020B0604020202020204" pitchFamily="34" charset="0"/>
                <a:cs typeface="Arial" panose="020B0604020202020204" pitchFamily="34" charset="0"/>
              </a:rPr>
              <a:t>industry </a:t>
            </a:r>
            <a:br>
              <a:rPr lang="en-US" kern="0" dirty="0">
                <a:latin typeface="Arial" panose="020B0604020202020204" pitchFamily="34" charset="0"/>
                <a:cs typeface="Arial" panose="020B0604020202020204" pitchFamily="34" charset="0"/>
              </a:rPr>
            </a:br>
            <a:r>
              <a:rPr lang="en-US" kern="0" dirty="0">
                <a:latin typeface="Arial" panose="020B0604020202020204" pitchFamily="34" charset="0"/>
                <a:cs typeface="Arial" panose="020B0604020202020204" pitchFamily="34" charset="0"/>
              </a:rPr>
              <a:t>software</a:t>
            </a:r>
          </a:p>
        </p:txBody>
      </p:sp>
      <p:sp>
        <p:nvSpPr>
          <p:cNvPr id="35" name="Content Placeholder 2">
            <a:extLst>
              <a:ext uri="{FF2B5EF4-FFF2-40B4-BE49-F238E27FC236}">
                <a16:creationId xmlns:a16="http://schemas.microsoft.com/office/drawing/2014/main" id="{C2C4E048-8058-48AF-974C-AB421F294DC9}"/>
              </a:ext>
            </a:extLst>
          </p:cNvPr>
          <p:cNvSpPr txBox="1">
            <a:spLocks/>
          </p:cNvSpPr>
          <p:nvPr/>
        </p:nvSpPr>
        <p:spPr bwMode="auto">
          <a:xfrm>
            <a:off x="8418652" y="3234984"/>
            <a:ext cx="3612927" cy="235159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kern="0" dirty="0">
                <a:latin typeface="Arial" panose="020B0604020202020204" pitchFamily="34" charset="0"/>
                <a:cs typeface="Arial" panose="020B0604020202020204" pitchFamily="34" charset="0"/>
              </a:rPr>
              <a:t>Transformer saturation</a:t>
            </a:r>
          </a:p>
          <a:p>
            <a:r>
              <a:rPr lang="en-US" kern="0" dirty="0">
                <a:latin typeface="Arial" panose="020B0604020202020204" pitchFamily="34" charset="0"/>
                <a:cs typeface="Arial" panose="020B0604020202020204" pitchFamily="34" charset="0"/>
              </a:rPr>
              <a:t>Saturation induced harmonics</a:t>
            </a:r>
          </a:p>
          <a:p>
            <a:r>
              <a:rPr lang="en-US" kern="0" dirty="0">
                <a:latin typeface="Arial" panose="020B0604020202020204" pitchFamily="34" charset="0"/>
                <a:cs typeface="Arial" panose="020B0604020202020204" pitchFamily="34" charset="0"/>
              </a:rPr>
              <a:t>Reactive Power loss</a:t>
            </a:r>
          </a:p>
          <a:p>
            <a:r>
              <a:rPr lang="en-US" kern="0" dirty="0">
                <a:latin typeface="Arial" panose="020B0604020202020204" pitchFamily="34" charset="0"/>
                <a:cs typeface="Arial" panose="020B0604020202020204" pitchFamily="34" charset="0"/>
              </a:rPr>
              <a:t>Impacts on protection equipment, resonance, etc.</a:t>
            </a:r>
            <a:endParaRPr lang="en-US" kern="0" dirty="0"/>
          </a:p>
        </p:txBody>
      </p:sp>
      <p:sp>
        <p:nvSpPr>
          <p:cNvPr id="14" name="TextBox 13">
            <a:extLst>
              <a:ext uri="{FF2B5EF4-FFF2-40B4-BE49-F238E27FC236}">
                <a16:creationId xmlns:a16="http://schemas.microsoft.com/office/drawing/2014/main" id="{062EC891-8578-42D9-9550-5886C9145A72}"/>
              </a:ext>
            </a:extLst>
          </p:cNvPr>
          <p:cNvSpPr txBox="1"/>
          <p:nvPr/>
        </p:nvSpPr>
        <p:spPr>
          <a:xfrm>
            <a:off x="3951507" y="5586574"/>
            <a:ext cx="8240493" cy="861774"/>
          </a:xfrm>
          <a:prstGeom prst="rect">
            <a:avLst/>
          </a:prstGeom>
          <a:noFill/>
        </p:spPr>
        <p:txBody>
          <a:bodyPr wrap="square" rtlCol="0">
            <a:spAutoFit/>
          </a:bodyPr>
          <a:lstStyle/>
          <a:p>
            <a:pPr algn="l"/>
            <a:r>
              <a:rPr lang="en-US" sz="1000" dirty="0">
                <a:solidFill>
                  <a:schemeClr val="tx1">
                    <a:lumMod val="75000"/>
                    <a:lumOff val="25000"/>
                  </a:schemeClr>
                </a:solidFill>
                <a:latin typeface="Arial" panose="020B0604020202020204" pitchFamily="34" charset="0"/>
                <a:cs typeface="Arial" panose="020B0604020202020204" pitchFamily="34" charset="0"/>
              </a:rPr>
              <a:t>[1] EPRI, Geomagnetic disturbance vulnerability assessment and planning guide, 3002013590, 2018.</a:t>
            </a:r>
          </a:p>
          <a:p>
            <a:pPr algn="l"/>
            <a:r>
              <a:rPr lang="en-US" sz="1000" dirty="0">
                <a:solidFill>
                  <a:schemeClr val="tx1">
                    <a:lumMod val="75000"/>
                    <a:lumOff val="25000"/>
                  </a:schemeClr>
                </a:solidFill>
                <a:latin typeface="Arial" panose="020B0604020202020204" pitchFamily="34" charset="0"/>
                <a:cs typeface="Arial" panose="020B0604020202020204" pitchFamily="34" charset="0"/>
              </a:rPr>
              <a:t>[2] NERC, GMD Monitoring, mitigation and next steps, literature review and summary of the April 2011 NERC GMD workshop, 2011.</a:t>
            </a:r>
          </a:p>
          <a:p>
            <a:pPr algn="l"/>
            <a:r>
              <a:rPr lang="en-US" sz="1000" dirty="0">
                <a:solidFill>
                  <a:schemeClr val="tx1">
                    <a:lumMod val="75000"/>
                    <a:lumOff val="25000"/>
                  </a:schemeClr>
                </a:solidFill>
                <a:latin typeface="Arial" panose="020B0604020202020204" pitchFamily="34" charset="0"/>
                <a:cs typeface="Arial" panose="020B0604020202020204" pitchFamily="34" charset="0"/>
              </a:rPr>
              <a:t>[3] IEEE Guide for Establishing Power Transformer Capability while under Geomagnetic Disturbances," in IEEE </a:t>
            </a:r>
            <a:r>
              <a:rPr lang="en-US" sz="1000" dirty="0" err="1">
                <a:solidFill>
                  <a:schemeClr val="tx1">
                    <a:lumMod val="75000"/>
                    <a:lumOff val="25000"/>
                  </a:schemeClr>
                </a:solidFill>
                <a:latin typeface="Arial" panose="020B0604020202020204" pitchFamily="34" charset="0"/>
                <a:cs typeface="Arial" panose="020B0604020202020204" pitchFamily="34" charset="0"/>
              </a:rPr>
              <a:t>Std</a:t>
            </a:r>
            <a:r>
              <a:rPr lang="en-US" sz="1000" dirty="0">
                <a:solidFill>
                  <a:schemeClr val="tx1">
                    <a:lumMod val="75000"/>
                    <a:lumOff val="25000"/>
                  </a:schemeClr>
                </a:solidFill>
                <a:latin typeface="Arial" panose="020B0604020202020204" pitchFamily="34" charset="0"/>
                <a:cs typeface="Arial" panose="020B0604020202020204" pitchFamily="34" charset="0"/>
              </a:rPr>
              <a:t> C57.163-2015 , vol., no., pp.1-50, 26 Oct. 2015</a:t>
            </a:r>
          </a:p>
        </p:txBody>
      </p:sp>
      <p:pic>
        <p:nvPicPr>
          <p:cNvPr id="13" name="Picture 12">
            <a:extLst>
              <a:ext uri="{FF2B5EF4-FFF2-40B4-BE49-F238E27FC236}">
                <a16:creationId xmlns:a16="http://schemas.microsoft.com/office/drawing/2014/main" id="{78137482-6D78-43D7-A4B1-29149CCC2DBF}"/>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2565" y="274201"/>
            <a:ext cx="10206870" cy="6114819"/>
          </a:xfrm>
          <a:prstGeom prst="rect">
            <a:avLst/>
          </a:prstGeom>
          <a:effectLst>
            <a:glow rad="63500">
              <a:schemeClr val="bg1"/>
            </a:glow>
            <a:outerShdw blurRad="50800" dir="5400000" algn="ctr" rotWithShape="0">
              <a:schemeClr val="bg1">
                <a:alpha val="43000"/>
              </a:schemeClr>
            </a:outerShdw>
          </a:effectLst>
        </p:spPr>
      </p:pic>
    </p:spTree>
    <p:extLst>
      <p:ext uri="{BB962C8B-B14F-4D97-AF65-F5344CB8AC3E}">
        <p14:creationId xmlns:p14="http://schemas.microsoft.com/office/powerpoint/2010/main" val="1032296302"/>
      </p:ext>
    </p:extLst>
  </p:cSld>
  <p:clrMapOvr>
    <a:masterClrMapping/>
  </p:clrMapOvr>
  <mc:AlternateContent xmlns:mc="http://schemas.openxmlformats.org/markup-compatibility/2006" xmlns:p14="http://schemas.microsoft.com/office/powerpoint/2010/main">
    <mc:Choice Requires="p14">
      <p:transition spd="slow" p14:dur="2000" advTm="24577"/>
    </mc:Choice>
    <mc:Fallback xmlns="">
      <p:transition spd="slow" advTm="2457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D6E057-6FBB-414F-BD05-2E10113F2B6A}"/>
              </a:ext>
            </a:extLst>
          </p:cNvPr>
          <p:cNvSpPr/>
          <p:nvPr/>
        </p:nvSpPr>
        <p:spPr>
          <a:xfrm>
            <a:off x="0" y="5805264"/>
            <a:ext cx="12192000" cy="245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EA7BED8D-1379-493F-A623-9DA48FCF35B5}"/>
              </a:ext>
            </a:extLst>
          </p:cNvPr>
          <p:cNvSpPr txBox="1">
            <a:spLocks/>
          </p:cNvSpPr>
          <p:nvPr/>
        </p:nvSpPr>
        <p:spPr bwMode="auto">
          <a:xfrm>
            <a:off x="365761" y="1005839"/>
            <a:ext cx="3583939" cy="539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400" kern="0" dirty="0">
                <a:latin typeface="Arial" panose="020B0604020202020204" pitchFamily="34" charset="0"/>
                <a:cs typeface="Arial" panose="020B0604020202020204" pitchFamily="34" charset="0"/>
              </a:rPr>
              <a:t>Transformer core saturation</a:t>
            </a:r>
          </a:p>
          <a:p>
            <a:r>
              <a:rPr lang="en-US" sz="2400" kern="0" dirty="0">
                <a:latin typeface="Arial" panose="020B0604020202020204" pitchFamily="34" charset="0"/>
                <a:cs typeface="Arial" panose="020B0604020202020204" pitchFamily="34" charset="0"/>
              </a:rPr>
              <a:t>Excitation currents and reactive power losses</a:t>
            </a:r>
            <a:endParaRPr lang="en-US" sz="2400" kern="0" dirty="0"/>
          </a:p>
          <a:p>
            <a:endParaRPr lang="en-US" sz="2400" kern="0" dirty="0"/>
          </a:p>
          <a:p>
            <a:pPr marL="0" indent="0">
              <a:buFont typeface="Wingdings" panose="05000000000000000000" pitchFamily="2" charset="2"/>
              <a:buNone/>
            </a:pPr>
            <a:endParaRPr lang="en-US" sz="2400" kern="0" dirty="0"/>
          </a:p>
        </p:txBody>
      </p:sp>
      <p:sp>
        <p:nvSpPr>
          <p:cNvPr id="2" name="Title 1"/>
          <p:cNvSpPr>
            <a:spLocks noGrp="1"/>
          </p:cNvSpPr>
          <p:nvPr>
            <p:ph type="title"/>
          </p:nvPr>
        </p:nvSpPr>
        <p:spPr/>
        <p:txBody>
          <a:bodyPr/>
          <a:lstStyle/>
          <a:p>
            <a:r>
              <a:rPr lang="en-US" dirty="0"/>
              <a:t>GIC Related Harmonics</a:t>
            </a:r>
          </a:p>
        </p:txBody>
      </p:sp>
      <p:sp>
        <p:nvSpPr>
          <p:cNvPr id="3" name="Content Placeholder 2"/>
          <p:cNvSpPr>
            <a:spLocks noGrp="1"/>
          </p:cNvSpPr>
          <p:nvPr>
            <p:ph sz="half" idx="1"/>
          </p:nvPr>
        </p:nvSpPr>
        <p:spPr>
          <a:xfrm>
            <a:off x="365759" y="1005840"/>
            <a:ext cx="5571263" cy="2775938"/>
          </a:xfrm>
        </p:spPr>
        <p:txBody>
          <a:bodyPr anchor="t">
            <a:normAutofit/>
          </a:bodyPr>
          <a:lstStyle/>
          <a:p>
            <a:endParaRPr lang="en-US" dirty="0"/>
          </a:p>
          <a:p>
            <a:pPr marL="0" indent="0">
              <a:buNone/>
            </a:pPr>
            <a:endParaRPr lang="en-US" dirty="0"/>
          </a:p>
        </p:txBody>
      </p:sp>
      <p:sp>
        <p:nvSpPr>
          <p:cNvPr id="31" name="Content Placeholder 2">
            <a:extLst>
              <a:ext uri="{FF2B5EF4-FFF2-40B4-BE49-F238E27FC236}">
                <a16:creationId xmlns:a16="http://schemas.microsoft.com/office/drawing/2014/main" id="{5B1E321F-408B-4C69-A63D-C1ADE0F00996}"/>
              </a:ext>
            </a:extLst>
          </p:cNvPr>
          <p:cNvSpPr txBox="1">
            <a:spLocks/>
          </p:cNvSpPr>
          <p:nvPr/>
        </p:nvSpPr>
        <p:spPr bwMode="auto">
          <a:xfrm>
            <a:off x="365759" y="1005840"/>
            <a:ext cx="5571263" cy="2775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endParaRPr lang="en-US" kern="0" dirty="0"/>
          </a:p>
          <a:p>
            <a:pPr marL="0" indent="0">
              <a:buFont typeface="Wingdings" panose="05000000000000000000" pitchFamily="2" charset="2"/>
              <a:buNone/>
            </a:pPr>
            <a:endParaRPr lang="en-US" kern="0" dirty="0"/>
          </a:p>
        </p:txBody>
      </p:sp>
      <p:sp>
        <p:nvSpPr>
          <p:cNvPr id="5" name="Callout: Line with Border and Accent Bar 4">
            <a:extLst>
              <a:ext uri="{FF2B5EF4-FFF2-40B4-BE49-F238E27FC236}">
                <a16:creationId xmlns:a16="http://schemas.microsoft.com/office/drawing/2014/main" id="{91EA48E9-71FE-460C-91FF-53ACB660ACE5}"/>
              </a:ext>
            </a:extLst>
          </p:cNvPr>
          <p:cNvSpPr/>
          <p:nvPr/>
        </p:nvSpPr>
        <p:spPr bwMode="auto">
          <a:xfrm rot="16200000">
            <a:off x="1504952" y="3105151"/>
            <a:ext cx="914400" cy="1562097"/>
          </a:xfrm>
          <a:prstGeom prst="accentBorderCallout1">
            <a:avLst>
              <a:gd name="adj1" fmla="val 43626"/>
              <a:gd name="adj2" fmla="val -29167"/>
              <a:gd name="adj3" fmla="val 85551"/>
              <a:gd name="adj4" fmla="val -110555"/>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13" name="Picture 12">
            <a:extLst>
              <a:ext uri="{FF2B5EF4-FFF2-40B4-BE49-F238E27FC236}">
                <a16:creationId xmlns:a16="http://schemas.microsoft.com/office/drawing/2014/main" id="{2EED419C-A23C-4408-87A9-93E6A19FC6EC}"/>
              </a:ext>
            </a:extLst>
          </p:cNvPr>
          <p:cNvPicPr>
            <a:picLocks noChangeAspect="1"/>
          </p:cNvPicPr>
          <p:nvPr/>
        </p:nvPicPr>
        <p:blipFill rotWithShape="1">
          <a:blip r:embed="rId3"/>
          <a:srcRect l="475" t="66172" r="5650" b="7239"/>
          <a:stretch/>
        </p:blipFill>
        <p:spPr>
          <a:xfrm>
            <a:off x="275682" y="2695498"/>
            <a:ext cx="3087463" cy="1859837"/>
          </a:xfrm>
          <a:prstGeom prst="rect">
            <a:avLst/>
          </a:prstGeom>
        </p:spPr>
      </p:pic>
      <p:sp>
        <p:nvSpPr>
          <p:cNvPr id="25" name="Content Placeholder 2">
            <a:extLst>
              <a:ext uri="{FF2B5EF4-FFF2-40B4-BE49-F238E27FC236}">
                <a16:creationId xmlns:a16="http://schemas.microsoft.com/office/drawing/2014/main" id="{0194F2A0-104B-46B4-8F02-7348A4B67A7F}"/>
              </a:ext>
            </a:extLst>
          </p:cNvPr>
          <p:cNvSpPr txBox="1">
            <a:spLocks/>
          </p:cNvSpPr>
          <p:nvPr/>
        </p:nvSpPr>
        <p:spPr bwMode="auto">
          <a:xfrm>
            <a:off x="1405983" y="5390997"/>
            <a:ext cx="2315118" cy="8539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lgn="ctr">
              <a:buFont typeface="Wingdings" panose="05000000000000000000" pitchFamily="2" charset="2"/>
              <a:buNone/>
            </a:pPr>
            <a:r>
              <a:rPr lang="en-US" sz="1800" kern="0" dirty="0">
                <a:solidFill>
                  <a:schemeClr val="tx1">
                    <a:lumMod val="50000"/>
                    <a:lumOff val="50000"/>
                  </a:schemeClr>
                </a:solidFill>
                <a:latin typeface="Arial" panose="020B0604020202020204" pitchFamily="34" charset="0"/>
                <a:cs typeface="Arial" panose="020B0604020202020204" pitchFamily="34" charset="0"/>
              </a:rPr>
              <a:t>Excitation currents</a:t>
            </a:r>
            <a:br>
              <a:rPr lang="en-US" sz="1800" kern="0" dirty="0">
                <a:solidFill>
                  <a:schemeClr val="tx1">
                    <a:lumMod val="50000"/>
                    <a:lumOff val="50000"/>
                  </a:schemeClr>
                </a:solidFill>
                <a:latin typeface="Arial" panose="020B0604020202020204" pitchFamily="34" charset="0"/>
                <a:cs typeface="Arial" panose="020B0604020202020204" pitchFamily="34" charset="0"/>
              </a:rPr>
            </a:br>
            <a:r>
              <a:rPr lang="en-US" sz="1800" kern="0" dirty="0">
                <a:solidFill>
                  <a:schemeClr val="tx1">
                    <a:lumMod val="50000"/>
                    <a:lumOff val="50000"/>
                  </a:schemeClr>
                </a:solidFill>
                <a:latin typeface="Arial" panose="020B0604020202020204" pitchFamily="34" charset="0"/>
                <a:cs typeface="Arial" panose="020B0604020202020204" pitchFamily="34" charset="0"/>
              </a:rPr>
              <a:t>Normal operation</a:t>
            </a:r>
          </a:p>
        </p:txBody>
      </p:sp>
      <p:pic>
        <p:nvPicPr>
          <p:cNvPr id="12" name="Picture 11" descr="A picture containing sky, black&#10;&#10;Description generated with high confidence">
            <a:extLst>
              <a:ext uri="{FF2B5EF4-FFF2-40B4-BE49-F238E27FC236}">
                <a16:creationId xmlns:a16="http://schemas.microsoft.com/office/drawing/2014/main" id="{CE747C7D-C3C5-4C3C-A04C-0140C203387C}"/>
              </a:ext>
            </a:extLst>
          </p:cNvPr>
          <p:cNvPicPr>
            <a:picLocks noChangeAspect="1"/>
          </p:cNvPicPr>
          <p:nvPr/>
        </p:nvPicPr>
        <p:blipFill rotWithShape="1">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4039778" y="0"/>
            <a:ext cx="8152221" cy="5390997"/>
          </a:xfrm>
          <a:prstGeom prst="rect">
            <a:avLst/>
          </a:prstGeom>
          <a:effectLst>
            <a:glow rad="63500">
              <a:schemeClr val="bg1"/>
            </a:glow>
            <a:outerShdw blurRad="50800" dir="5400000" algn="ctr" rotWithShape="0">
              <a:schemeClr val="bg1">
                <a:alpha val="43000"/>
              </a:schemeClr>
            </a:outerShdw>
          </a:effectLst>
        </p:spPr>
      </p:pic>
    </p:spTree>
    <p:extLst>
      <p:ext uri="{BB962C8B-B14F-4D97-AF65-F5344CB8AC3E}">
        <p14:creationId xmlns:p14="http://schemas.microsoft.com/office/powerpoint/2010/main" val="620823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46CEC5C-609D-4174-96BB-85EF5D3A232C}"/>
              </a:ext>
            </a:extLst>
          </p:cNvPr>
          <p:cNvSpPr/>
          <p:nvPr/>
        </p:nvSpPr>
        <p:spPr>
          <a:xfrm>
            <a:off x="0" y="5805264"/>
            <a:ext cx="12192000" cy="245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EA7BED8D-1379-493F-A623-9DA48FCF35B5}"/>
              </a:ext>
            </a:extLst>
          </p:cNvPr>
          <p:cNvSpPr txBox="1">
            <a:spLocks/>
          </p:cNvSpPr>
          <p:nvPr/>
        </p:nvSpPr>
        <p:spPr bwMode="auto">
          <a:xfrm>
            <a:off x="365761" y="1005839"/>
            <a:ext cx="3583939" cy="539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400" kern="0" dirty="0">
                <a:latin typeface="Arial" panose="020B0604020202020204" pitchFamily="34" charset="0"/>
                <a:cs typeface="Arial" panose="020B0604020202020204" pitchFamily="34" charset="0"/>
              </a:rPr>
              <a:t>Transformer core saturation</a:t>
            </a:r>
          </a:p>
          <a:p>
            <a:r>
              <a:rPr lang="en-US" sz="2400" kern="0" dirty="0">
                <a:latin typeface="Arial" panose="020B0604020202020204" pitchFamily="34" charset="0"/>
                <a:cs typeface="Arial" panose="020B0604020202020204" pitchFamily="34" charset="0"/>
              </a:rPr>
              <a:t>Excitation currents and reactive power losses</a:t>
            </a:r>
            <a:endParaRPr lang="en-US" sz="2400" kern="0" dirty="0"/>
          </a:p>
          <a:p>
            <a:endParaRPr lang="en-US" sz="2400" kern="0" dirty="0"/>
          </a:p>
          <a:p>
            <a:pPr marL="0" indent="0">
              <a:buFont typeface="Wingdings" panose="05000000000000000000" pitchFamily="2" charset="2"/>
              <a:buNone/>
            </a:pPr>
            <a:endParaRPr lang="en-US" sz="2400" kern="0" dirty="0"/>
          </a:p>
        </p:txBody>
      </p:sp>
      <p:sp>
        <p:nvSpPr>
          <p:cNvPr id="2" name="Title 1"/>
          <p:cNvSpPr>
            <a:spLocks noGrp="1"/>
          </p:cNvSpPr>
          <p:nvPr>
            <p:ph type="title"/>
          </p:nvPr>
        </p:nvSpPr>
        <p:spPr/>
        <p:txBody>
          <a:bodyPr/>
          <a:lstStyle/>
          <a:p>
            <a:r>
              <a:rPr lang="en-US" dirty="0"/>
              <a:t>GIC Related Harmonics</a:t>
            </a:r>
          </a:p>
        </p:txBody>
      </p:sp>
      <p:sp>
        <p:nvSpPr>
          <p:cNvPr id="3" name="Content Placeholder 2"/>
          <p:cNvSpPr>
            <a:spLocks noGrp="1"/>
          </p:cNvSpPr>
          <p:nvPr>
            <p:ph sz="half" idx="1"/>
          </p:nvPr>
        </p:nvSpPr>
        <p:spPr>
          <a:xfrm>
            <a:off x="365759" y="1005840"/>
            <a:ext cx="5571263" cy="2775938"/>
          </a:xfrm>
        </p:spPr>
        <p:txBody>
          <a:bodyPr anchor="t">
            <a:normAutofit/>
          </a:bodyPr>
          <a:lstStyle/>
          <a:p>
            <a:endParaRPr lang="en-US" dirty="0"/>
          </a:p>
          <a:p>
            <a:pPr marL="0" indent="0">
              <a:buNone/>
            </a:pPr>
            <a:endParaRPr lang="en-US" dirty="0"/>
          </a:p>
        </p:txBody>
      </p:sp>
      <p:sp>
        <p:nvSpPr>
          <p:cNvPr id="31" name="Content Placeholder 2">
            <a:extLst>
              <a:ext uri="{FF2B5EF4-FFF2-40B4-BE49-F238E27FC236}">
                <a16:creationId xmlns:a16="http://schemas.microsoft.com/office/drawing/2014/main" id="{5B1E321F-408B-4C69-A63D-C1ADE0F00996}"/>
              </a:ext>
            </a:extLst>
          </p:cNvPr>
          <p:cNvSpPr txBox="1">
            <a:spLocks/>
          </p:cNvSpPr>
          <p:nvPr/>
        </p:nvSpPr>
        <p:spPr bwMode="auto">
          <a:xfrm>
            <a:off x="365759" y="1005840"/>
            <a:ext cx="5571263" cy="2775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endParaRPr lang="en-US" kern="0" dirty="0"/>
          </a:p>
          <a:p>
            <a:pPr marL="0" indent="0">
              <a:buFont typeface="Wingdings" panose="05000000000000000000" pitchFamily="2" charset="2"/>
              <a:buNone/>
            </a:pPr>
            <a:endParaRPr lang="en-US" kern="0" dirty="0"/>
          </a:p>
        </p:txBody>
      </p:sp>
      <p:pic>
        <p:nvPicPr>
          <p:cNvPr id="13" name="Picture 12">
            <a:extLst>
              <a:ext uri="{FF2B5EF4-FFF2-40B4-BE49-F238E27FC236}">
                <a16:creationId xmlns:a16="http://schemas.microsoft.com/office/drawing/2014/main" id="{2EED419C-A23C-4408-87A9-93E6A19FC6EC}"/>
              </a:ext>
            </a:extLst>
          </p:cNvPr>
          <p:cNvPicPr>
            <a:picLocks noChangeAspect="1"/>
          </p:cNvPicPr>
          <p:nvPr/>
        </p:nvPicPr>
        <p:blipFill rotWithShape="1">
          <a:blip r:embed="rId3"/>
          <a:srcRect l="475" t="66172" r="5650" b="7239"/>
          <a:stretch/>
        </p:blipFill>
        <p:spPr>
          <a:xfrm>
            <a:off x="275682" y="2695498"/>
            <a:ext cx="3087463" cy="1859837"/>
          </a:xfrm>
          <a:prstGeom prst="rect">
            <a:avLst/>
          </a:prstGeom>
        </p:spPr>
      </p:pic>
      <p:sp>
        <p:nvSpPr>
          <p:cNvPr id="11" name="Callout: Line with Border and Accent Bar 10">
            <a:extLst>
              <a:ext uri="{FF2B5EF4-FFF2-40B4-BE49-F238E27FC236}">
                <a16:creationId xmlns:a16="http://schemas.microsoft.com/office/drawing/2014/main" id="{DE8263FF-F259-4FE6-BFAC-536E35655249}"/>
              </a:ext>
            </a:extLst>
          </p:cNvPr>
          <p:cNvSpPr/>
          <p:nvPr/>
        </p:nvSpPr>
        <p:spPr bwMode="auto">
          <a:xfrm rot="10800000">
            <a:off x="2226807" y="4787899"/>
            <a:ext cx="914400" cy="1282699"/>
          </a:xfrm>
          <a:prstGeom prst="accentBorderCallout1">
            <a:avLst>
              <a:gd name="adj1" fmla="val 43626"/>
              <a:gd name="adj2" fmla="val -26390"/>
              <a:gd name="adj3" fmla="val 10303"/>
              <a:gd name="adj4" fmla="val -127221"/>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FB9705"/>
              </a:solidFill>
              <a:effectLst/>
              <a:latin typeface="Arial" charset="0"/>
            </a:endParaRPr>
          </a:p>
        </p:txBody>
      </p:sp>
      <p:sp>
        <p:nvSpPr>
          <p:cNvPr id="12" name="Content Placeholder 2">
            <a:extLst>
              <a:ext uri="{FF2B5EF4-FFF2-40B4-BE49-F238E27FC236}">
                <a16:creationId xmlns:a16="http://schemas.microsoft.com/office/drawing/2014/main" id="{EB8F3EBA-5469-41A9-814E-B3F5D8F295CF}"/>
              </a:ext>
            </a:extLst>
          </p:cNvPr>
          <p:cNvSpPr txBox="1">
            <a:spLocks/>
          </p:cNvSpPr>
          <p:nvPr/>
        </p:nvSpPr>
        <p:spPr bwMode="auto">
          <a:xfrm>
            <a:off x="4154014" y="5730002"/>
            <a:ext cx="4483409" cy="9685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lgn="ctr">
              <a:buFont typeface="Wingdings" panose="05000000000000000000" pitchFamily="2" charset="2"/>
              <a:buNone/>
            </a:pPr>
            <a:r>
              <a:rPr lang="en-US" sz="1800" kern="0" dirty="0">
                <a:solidFill>
                  <a:schemeClr val="tx1">
                    <a:lumMod val="50000"/>
                    <a:lumOff val="50000"/>
                  </a:schemeClr>
                </a:solidFill>
                <a:latin typeface="Arial" panose="020B0604020202020204" pitchFamily="34" charset="0"/>
                <a:cs typeface="Arial" panose="020B0604020202020204" pitchFamily="34" charset="0"/>
              </a:rPr>
              <a:t>Excitation currents half-cycle saturation</a:t>
            </a:r>
          </a:p>
          <a:p>
            <a:pPr marL="0" indent="0" algn="ctr">
              <a:buFont typeface="Wingdings" panose="05000000000000000000" pitchFamily="2" charset="2"/>
              <a:buNone/>
            </a:pPr>
            <a:r>
              <a:rPr lang="en-US" sz="1800" kern="0" dirty="0">
                <a:solidFill>
                  <a:schemeClr val="tx1">
                    <a:lumMod val="50000"/>
                    <a:lumOff val="50000"/>
                  </a:schemeClr>
                </a:solidFill>
                <a:latin typeface="Arial" panose="020B0604020202020204" pitchFamily="34" charset="0"/>
                <a:cs typeface="Arial" panose="020B0604020202020204" pitchFamily="34" charset="0"/>
              </a:rPr>
              <a:t>Core-dependent</a:t>
            </a:r>
          </a:p>
        </p:txBody>
      </p:sp>
      <p:pic>
        <p:nvPicPr>
          <p:cNvPr id="18" name="Picture 17">
            <a:extLst>
              <a:ext uri="{FF2B5EF4-FFF2-40B4-BE49-F238E27FC236}">
                <a16:creationId xmlns:a16="http://schemas.microsoft.com/office/drawing/2014/main" id="{C646E7E8-B07E-45A8-859F-24178F24F2E7}"/>
              </a:ext>
            </a:extLst>
          </p:cNvPr>
          <p:cNvPicPr>
            <a:picLocks noChangeAspect="1"/>
          </p:cNvPicPr>
          <p:nvPr/>
        </p:nvPicPr>
        <p:blipFill rotWithShape="1">
          <a:blip r:embed="rId4"/>
          <a:srcRect l="475" t="66173" r="5650" b="7239"/>
          <a:stretch/>
        </p:blipFill>
        <p:spPr>
          <a:xfrm>
            <a:off x="275683" y="4595886"/>
            <a:ext cx="3087463" cy="1859837"/>
          </a:xfrm>
          <a:prstGeom prst="rect">
            <a:avLst/>
          </a:prstGeom>
        </p:spPr>
      </p:pic>
      <p:sp>
        <p:nvSpPr>
          <p:cNvPr id="14" name="Callout: Line with Border and Accent Bar 13">
            <a:extLst>
              <a:ext uri="{FF2B5EF4-FFF2-40B4-BE49-F238E27FC236}">
                <a16:creationId xmlns:a16="http://schemas.microsoft.com/office/drawing/2014/main" id="{04C268B4-0A9F-4372-9AC5-416477E59EE6}"/>
              </a:ext>
            </a:extLst>
          </p:cNvPr>
          <p:cNvSpPr/>
          <p:nvPr/>
        </p:nvSpPr>
        <p:spPr bwMode="auto">
          <a:xfrm>
            <a:off x="9611040" y="2400300"/>
            <a:ext cx="914400" cy="1930338"/>
          </a:xfrm>
          <a:prstGeom prst="accentBorderCallout1">
            <a:avLst>
              <a:gd name="adj1" fmla="val 51653"/>
              <a:gd name="adj2" fmla="val -43056"/>
              <a:gd name="adj3" fmla="val 167179"/>
              <a:gd name="adj4" fmla="val -195276"/>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FB9705"/>
              </a:solidFill>
              <a:effectLst/>
              <a:latin typeface="Arial" charset="0"/>
            </a:endParaRPr>
          </a:p>
        </p:txBody>
      </p:sp>
      <p:pic>
        <p:nvPicPr>
          <p:cNvPr id="22" name="Picture 21">
            <a:extLst>
              <a:ext uri="{FF2B5EF4-FFF2-40B4-BE49-F238E27FC236}">
                <a16:creationId xmlns:a16="http://schemas.microsoft.com/office/drawing/2014/main" id="{B3877AAE-5A07-465F-B5B3-D9CD22FDD448}"/>
              </a:ext>
            </a:extLst>
          </p:cNvPr>
          <p:cNvPicPr>
            <a:picLocks noChangeAspect="1"/>
          </p:cNvPicPr>
          <p:nvPr/>
        </p:nvPicPr>
        <p:blipFill rotWithShape="1">
          <a:blip r:embed="rId5"/>
          <a:srcRect l="1591" t="20897" r="7021" b="5051"/>
          <a:stretch/>
        </p:blipFill>
        <p:spPr>
          <a:xfrm>
            <a:off x="9256202" y="2221421"/>
            <a:ext cx="2904686" cy="2141639"/>
          </a:xfrm>
          <a:prstGeom prst="rect">
            <a:avLst/>
          </a:prstGeom>
        </p:spPr>
      </p:pic>
      <p:sp>
        <p:nvSpPr>
          <p:cNvPr id="15" name="Callout: Line with Border and Accent Bar 14">
            <a:extLst>
              <a:ext uri="{FF2B5EF4-FFF2-40B4-BE49-F238E27FC236}">
                <a16:creationId xmlns:a16="http://schemas.microsoft.com/office/drawing/2014/main" id="{A7677FD1-0CD2-49AD-BDA1-C40993939BFA}"/>
              </a:ext>
            </a:extLst>
          </p:cNvPr>
          <p:cNvSpPr/>
          <p:nvPr/>
        </p:nvSpPr>
        <p:spPr bwMode="auto">
          <a:xfrm>
            <a:off x="9611040" y="4592738"/>
            <a:ext cx="914400" cy="1655661"/>
          </a:xfrm>
          <a:prstGeom prst="accentBorderCallout1">
            <a:avLst>
              <a:gd name="adj1" fmla="val 51653"/>
              <a:gd name="adj2" fmla="val -43056"/>
              <a:gd name="adj3" fmla="val 81325"/>
              <a:gd name="adj4" fmla="val -113332"/>
            </a:avLst>
          </a:prstGeom>
          <a:noFill/>
          <a:ln w="19050" cap="flat" cmpd="sng" algn="ctr">
            <a:solidFill>
              <a:srgbClr val="FB97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FB9705"/>
              </a:solidFill>
              <a:effectLst/>
              <a:latin typeface="Arial" charset="0"/>
            </a:endParaRPr>
          </a:p>
        </p:txBody>
      </p:sp>
      <p:pic>
        <p:nvPicPr>
          <p:cNvPr id="21" name="Picture 20">
            <a:extLst>
              <a:ext uri="{FF2B5EF4-FFF2-40B4-BE49-F238E27FC236}">
                <a16:creationId xmlns:a16="http://schemas.microsoft.com/office/drawing/2014/main" id="{46396B55-0F60-43D8-B92C-CC1893E054A1}"/>
              </a:ext>
            </a:extLst>
          </p:cNvPr>
          <p:cNvPicPr>
            <a:picLocks noChangeAspect="1"/>
          </p:cNvPicPr>
          <p:nvPr/>
        </p:nvPicPr>
        <p:blipFill rotWithShape="1">
          <a:blip r:embed="rId6"/>
          <a:srcRect l="1590" t="20897" r="7021" b="5051"/>
          <a:stretch/>
        </p:blipFill>
        <p:spPr>
          <a:xfrm>
            <a:off x="9256202" y="4381438"/>
            <a:ext cx="2904686" cy="2141639"/>
          </a:xfrm>
          <a:prstGeom prst="rect">
            <a:avLst/>
          </a:prstGeom>
        </p:spPr>
      </p:pic>
      <p:pic>
        <p:nvPicPr>
          <p:cNvPr id="19" name="Picture 18" descr="A picture containing sky, black&#10;&#10;Description generated with high confidence">
            <a:extLst>
              <a:ext uri="{FF2B5EF4-FFF2-40B4-BE49-F238E27FC236}">
                <a16:creationId xmlns:a16="http://schemas.microsoft.com/office/drawing/2014/main" id="{010E3773-45C2-4688-8765-F34121782161}"/>
              </a:ext>
            </a:extLst>
          </p:cNvPr>
          <p:cNvPicPr>
            <a:picLocks noChangeAspect="1"/>
          </p:cNvPicPr>
          <p:nvPr/>
        </p:nvPicPr>
        <p:blipFill rotWithShape="1">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4039778" y="0"/>
            <a:ext cx="8152221" cy="5390997"/>
          </a:xfrm>
          <a:prstGeom prst="rect">
            <a:avLst/>
          </a:prstGeom>
          <a:effectLst>
            <a:glow rad="63500">
              <a:schemeClr val="bg1"/>
            </a:glow>
            <a:outerShdw blurRad="50800" dir="5400000" algn="ctr" rotWithShape="0">
              <a:schemeClr val="bg1">
                <a:alpha val="43000"/>
              </a:schemeClr>
            </a:outerShdw>
          </a:effectLst>
        </p:spPr>
      </p:pic>
    </p:spTree>
    <p:extLst>
      <p:ext uri="{BB962C8B-B14F-4D97-AF65-F5344CB8AC3E}">
        <p14:creationId xmlns:p14="http://schemas.microsoft.com/office/powerpoint/2010/main" val="400933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6F1367-7125-4745-AC66-B34D6800A9BD}"/>
              </a:ext>
            </a:extLst>
          </p:cNvPr>
          <p:cNvSpPr/>
          <p:nvPr/>
        </p:nvSpPr>
        <p:spPr>
          <a:xfrm>
            <a:off x="0" y="5805264"/>
            <a:ext cx="12192000" cy="245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GIC Related Harmonics</a:t>
            </a:r>
          </a:p>
        </p:txBody>
      </p:sp>
      <p:sp>
        <p:nvSpPr>
          <p:cNvPr id="3" name="Content Placeholder 2"/>
          <p:cNvSpPr>
            <a:spLocks noGrp="1"/>
          </p:cNvSpPr>
          <p:nvPr>
            <p:ph sz="half" idx="1"/>
          </p:nvPr>
        </p:nvSpPr>
        <p:spPr>
          <a:xfrm>
            <a:off x="365759" y="1005840"/>
            <a:ext cx="5571263" cy="2775938"/>
          </a:xfrm>
        </p:spPr>
        <p:txBody>
          <a:bodyPr anchor="t">
            <a:normAutofit/>
          </a:bodyPr>
          <a:lstStyle/>
          <a:p>
            <a:endParaRPr lang="en-US" dirty="0"/>
          </a:p>
          <a:p>
            <a:pPr marL="0" indent="0">
              <a:buNone/>
            </a:pPr>
            <a:endParaRPr lang="en-US" dirty="0"/>
          </a:p>
        </p:txBody>
      </p:sp>
      <p:sp>
        <p:nvSpPr>
          <p:cNvPr id="31" name="Content Placeholder 2">
            <a:extLst>
              <a:ext uri="{FF2B5EF4-FFF2-40B4-BE49-F238E27FC236}">
                <a16:creationId xmlns:a16="http://schemas.microsoft.com/office/drawing/2014/main" id="{5B1E321F-408B-4C69-A63D-C1ADE0F00996}"/>
              </a:ext>
            </a:extLst>
          </p:cNvPr>
          <p:cNvSpPr txBox="1">
            <a:spLocks/>
          </p:cNvSpPr>
          <p:nvPr/>
        </p:nvSpPr>
        <p:spPr bwMode="auto">
          <a:xfrm>
            <a:off x="365759" y="1005840"/>
            <a:ext cx="5571263" cy="2775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endParaRPr lang="en-US" kern="0" dirty="0"/>
          </a:p>
          <a:p>
            <a:pPr marL="0" indent="0">
              <a:buFont typeface="Wingdings" panose="05000000000000000000" pitchFamily="2" charset="2"/>
              <a:buNone/>
            </a:pPr>
            <a:endParaRPr lang="en-US" kern="0" dirty="0"/>
          </a:p>
        </p:txBody>
      </p:sp>
      <p:sp>
        <p:nvSpPr>
          <p:cNvPr id="32" name="Content Placeholder 2">
            <a:extLst>
              <a:ext uri="{FF2B5EF4-FFF2-40B4-BE49-F238E27FC236}">
                <a16:creationId xmlns:a16="http://schemas.microsoft.com/office/drawing/2014/main" id="{816A645D-1C23-4A94-8F1F-4F42363B2CCF}"/>
              </a:ext>
            </a:extLst>
          </p:cNvPr>
          <p:cNvSpPr txBox="1">
            <a:spLocks/>
          </p:cNvSpPr>
          <p:nvPr/>
        </p:nvSpPr>
        <p:spPr bwMode="auto">
          <a:xfrm>
            <a:off x="365761" y="1005839"/>
            <a:ext cx="3583939" cy="539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0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1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1800">
                <a:solidFill>
                  <a:schemeClr val="tx1"/>
                </a:solidFill>
                <a:latin typeface="+mn-lt"/>
              </a:defRPr>
            </a:lvl5pPr>
            <a:lvl6pPr marL="1944688" indent="-174625" algn="l" rtl="0" eaLnBrk="1" fontAlgn="base" hangingPunct="1">
              <a:lnSpc>
                <a:spcPct val="95000"/>
              </a:lnSpc>
              <a:spcBef>
                <a:spcPct val="0"/>
              </a:spcBef>
              <a:spcAft>
                <a:spcPct val="25000"/>
              </a:spcAft>
              <a:buChar char="•"/>
              <a:defRPr sz="1800">
                <a:solidFill>
                  <a:srgbClr val="000000"/>
                </a:solidFill>
                <a:latin typeface="+mn-lt"/>
              </a:defRPr>
            </a:lvl6pPr>
            <a:lvl7pPr marL="2401888" indent="-174625" algn="l" rtl="0" eaLnBrk="1" fontAlgn="base" hangingPunct="1">
              <a:lnSpc>
                <a:spcPct val="95000"/>
              </a:lnSpc>
              <a:spcBef>
                <a:spcPct val="0"/>
              </a:spcBef>
              <a:spcAft>
                <a:spcPct val="25000"/>
              </a:spcAft>
              <a:buChar char="•"/>
              <a:defRPr sz="1800">
                <a:solidFill>
                  <a:srgbClr val="000000"/>
                </a:solidFill>
                <a:latin typeface="+mn-lt"/>
              </a:defRPr>
            </a:lvl7pPr>
            <a:lvl8pPr marL="2859088" indent="-174625" algn="l" rtl="0" eaLnBrk="1" fontAlgn="base" hangingPunct="1">
              <a:lnSpc>
                <a:spcPct val="95000"/>
              </a:lnSpc>
              <a:spcBef>
                <a:spcPct val="0"/>
              </a:spcBef>
              <a:spcAft>
                <a:spcPct val="25000"/>
              </a:spcAft>
              <a:buChar char="•"/>
              <a:defRPr sz="1800">
                <a:solidFill>
                  <a:srgbClr val="000000"/>
                </a:solidFill>
                <a:latin typeface="+mn-lt"/>
              </a:defRPr>
            </a:lvl8pPr>
            <a:lvl9pPr marL="3316288" indent="-174625" algn="l" rtl="0" eaLnBrk="1" fontAlgn="base" hangingPunct="1">
              <a:lnSpc>
                <a:spcPct val="95000"/>
              </a:lnSpc>
              <a:spcBef>
                <a:spcPct val="0"/>
              </a:spcBef>
              <a:spcAft>
                <a:spcPct val="25000"/>
              </a:spcAft>
              <a:buChar char="•"/>
              <a:defRPr sz="1800">
                <a:solidFill>
                  <a:srgbClr val="000000"/>
                </a:solidFill>
                <a:latin typeface="+mn-lt"/>
              </a:defRPr>
            </a:lvl9pPr>
          </a:lstStyle>
          <a:p>
            <a:r>
              <a:rPr lang="en-US" sz="2400" kern="0" dirty="0">
                <a:latin typeface="Arial" panose="020B0604020202020204" pitchFamily="34" charset="0"/>
                <a:cs typeface="Arial" panose="020B0604020202020204" pitchFamily="34" charset="0"/>
              </a:rPr>
              <a:t>Transformer saturation</a:t>
            </a:r>
          </a:p>
          <a:p>
            <a:r>
              <a:rPr lang="en-US" sz="2400" kern="0" dirty="0">
                <a:latin typeface="Arial" panose="020B0604020202020204" pitchFamily="34" charset="0"/>
                <a:cs typeface="Arial" panose="020B0604020202020204" pitchFamily="34" charset="0"/>
              </a:rPr>
              <a:t>Excitation currents and reactive power losses</a:t>
            </a:r>
          </a:p>
          <a:p>
            <a:r>
              <a:rPr lang="en-US" sz="2400" kern="0" dirty="0">
                <a:latin typeface="Arial" panose="020B0604020202020204" pitchFamily="34" charset="0"/>
                <a:cs typeface="Arial" panose="020B0604020202020204" pitchFamily="34" charset="0"/>
              </a:rPr>
              <a:t>Core topology dependence </a:t>
            </a:r>
          </a:p>
          <a:p>
            <a:r>
              <a:rPr lang="en-US" sz="2400" kern="0" dirty="0">
                <a:latin typeface="Arial" panose="020B0604020202020204" pitchFamily="34" charset="0"/>
                <a:cs typeface="Arial" panose="020B0604020202020204" pitchFamily="34" charset="0"/>
              </a:rPr>
              <a:t>How to handle hundreds of transformers in the bulk power system?</a:t>
            </a:r>
          </a:p>
          <a:p>
            <a:r>
              <a:rPr lang="en-US" sz="2400" kern="0" dirty="0">
                <a:latin typeface="Arial" panose="020B0604020202020204" pitchFamily="34" charset="0"/>
                <a:cs typeface="Arial" panose="020B0604020202020204" pitchFamily="34" charset="0"/>
              </a:rPr>
              <a:t>Lack of tools to assess the impact of GIC related harmonics in the bulk power system</a:t>
            </a:r>
          </a:p>
          <a:p>
            <a:pPr marL="0" indent="0">
              <a:buNone/>
            </a:pPr>
            <a:endParaRPr lang="en-US" sz="2400" kern="0" dirty="0"/>
          </a:p>
          <a:p>
            <a:endParaRPr lang="en-US" sz="2400" kern="0" dirty="0"/>
          </a:p>
          <a:p>
            <a:pPr marL="0" indent="0">
              <a:buFont typeface="Wingdings" panose="05000000000000000000" pitchFamily="2" charset="2"/>
              <a:buNone/>
            </a:pPr>
            <a:endParaRPr lang="en-US" sz="2400" kern="0" dirty="0"/>
          </a:p>
        </p:txBody>
      </p:sp>
      <p:pic>
        <p:nvPicPr>
          <p:cNvPr id="10" name="Picture 9" descr="A picture containing sky, black&#10;&#10;Description generated with high confidence">
            <a:extLst>
              <a:ext uri="{FF2B5EF4-FFF2-40B4-BE49-F238E27FC236}">
                <a16:creationId xmlns:a16="http://schemas.microsoft.com/office/drawing/2014/main" id="{302D6D99-F362-4F9D-9F0B-F3B3322B89CF}"/>
              </a:ext>
            </a:extLst>
          </p:cNvPr>
          <p:cNvPicPr>
            <a:picLocks noChangeAspect="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4039778" y="0"/>
            <a:ext cx="8152221" cy="5390997"/>
          </a:xfrm>
          <a:prstGeom prst="rect">
            <a:avLst/>
          </a:prstGeom>
          <a:effectLst>
            <a:glow rad="63500">
              <a:schemeClr val="bg1"/>
            </a:glow>
            <a:outerShdw blurRad="50800" dir="5400000" algn="ctr" rotWithShape="0">
              <a:schemeClr val="bg1">
                <a:alpha val="43000"/>
              </a:schemeClr>
            </a:outerShdw>
          </a:effectLst>
        </p:spPr>
      </p:pic>
    </p:spTree>
    <p:extLst>
      <p:ext uri="{BB962C8B-B14F-4D97-AF65-F5344CB8AC3E}">
        <p14:creationId xmlns:p14="http://schemas.microsoft.com/office/powerpoint/2010/main" val="3645930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EPRI GICharm</a:t>
            </a:r>
          </a:p>
        </p:txBody>
      </p:sp>
    </p:spTree>
    <p:extLst>
      <p:ext uri="{BB962C8B-B14F-4D97-AF65-F5344CB8AC3E}">
        <p14:creationId xmlns:p14="http://schemas.microsoft.com/office/powerpoint/2010/main" val="2740303305"/>
      </p:ext>
    </p:extLst>
  </p:cSld>
  <p:clrMapOvr>
    <a:masterClrMapping/>
  </p:clrMapOvr>
</p:sld>
</file>

<file path=ppt/theme/theme1.xml><?xml version="1.0" encoding="utf-8"?>
<a:theme xmlns:a="http://schemas.openxmlformats.org/drawingml/2006/main" name="EPRI 2022 Standard Template - LIGHT">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DC480036-1230-3A44-BB88-22D05ABB0AA4}"/>
    </a:ext>
  </a:extLst>
</a:theme>
</file>

<file path=ppt/theme/theme2.xml><?xml version="1.0" encoding="utf-8"?>
<a:theme xmlns:a="http://schemas.openxmlformats.org/drawingml/2006/main" name="EPRI 2022 Standard Template - DARK">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82D9B63E-E02E-9F4C-A267-D826F723C480}"/>
    </a:ext>
  </a:extLst>
</a:theme>
</file>

<file path=ppt/theme/theme3.xml><?xml version="1.0" encoding="utf-8"?>
<a:theme xmlns:a="http://schemas.openxmlformats.org/drawingml/2006/main" name="EPRI 50th Special Template - LIGHT">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45E758D3-C03E-014B-8020-8758DB3C42A0}"/>
    </a:ext>
  </a:extLst>
</a:theme>
</file>

<file path=ppt/theme/theme4.xml><?xml version="1.0" encoding="utf-8"?>
<a:theme xmlns:a="http://schemas.openxmlformats.org/drawingml/2006/main" name="EPRI 50th Special Template - DARK">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D7B672AD-6867-5340-8A92-CF8987CB46E7}" vid="{95F125AC-D9B7-1E44-91D2-34DC1EB8FE4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 50th Anniversary Template</Template>
  <TotalTime>16</TotalTime>
  <Words>3351</Words>
  <Application>Microsoft Office PowerPoint</Application>
  <PresentationFormat>Widescreen</PresentationFormat>
  <Paragraphs>283</Paragraphs>
  <Slides>30</Slides>
  <Notes>30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30</vt:i4>
      </vt:variant>
    </vt:vector>
  </HeadingPairs>
  <TitlesOfParts>
    <vt:vector size="39" baseType="lpstr">
      <vt:lpstr>Arial</vt:lpstr>
      <vt:lpstr>Calibri</vt:lpstr>
      <vt:lpstr>Calibri Light</vt:lpstr>
      <vt:lpstr>Century Gothic</vt:lpstr>
      <vt:lpstr>Wingdings</vt:lpstr>
      <vt:lpstr>EPRI 2022 Standard Template - LIGHT</vt:lpstr>
      <vt:lpstr>EPRI 2022 Standard Template - DARK</vt:lpstr>
      <vt:lpstr>EPRI 50th Special Template - LIGHT</vt:lpstr>
      <vt:lpstr>EPRI 50th Special Template - DARK</vt:lpstr>
      <vt:lpstr>GICharm: A System Level Analysis Tool for Geomagnetic Disturbance Related Harmonics</vt:lpstr>
      <vt:lpstr>Speaker</vt:lpstr>
      <vt:lpstr>Agenda</vt:lpstr>
      <vt:lpstr>What is GIC?</vt:lpstr>
      <vt:lpstr>What is GIC?</vt:lpstr>
      <vt:lpstr>GIC Related Harmonics</vt:lpstr>
      <vt:lpstr>GIC Related Harmonics</vt:lpstr>
      <vt:lpstr>GIC Related Harmonics</vt:lpstr>
      <vt:lpstr>EPRI GICharm</vt:lpstr>
      <vt:lpstr>EPRI GICharm</vt:lpstr>
      <vt:lpstr>GICharm Capabilities</vt:lpstr>
      <vt:lpstr>Transformer Level Analysis</vt:lpstr>
      <vt:lpstr>Transformer Level Analysis</vt:lpstr>
      <vt:lpstr>Transformer Level Analysis</vt:lpstr>
      <vt:lpstr>System Level Analysis</vt:lpstr>
      <vt:lpstr>System Level Analysis</vt:lpstr>
      <vt:lpstr>System Level Analysis</vt:lpstr>
      <vt:lpstr>System Level Analysis</vt:lpstr>
      <vt:lpstr>System Level Analysis – Explore System Details</vt:lpstr>
      <vt:lpstr>System Level Analysis – Explore Simulation Results</vt:lpstr>
      <vt:lpstr>System Level Analysis – Explore Simulation Results</vt:lpstr>
      <vt:lpstr>PSS®E to OpenDSS Converter </vt:lpstr>
      <vt:lpstr>Validation Case and Other Cases to Explore</vt:lpstr>
      <vt:lpstr>Validation Case: FinGrid Experiment</vt:lpstr>
      <vt:lpstr>PowerPoint Presentation</vt:lpstr>
      <vt:lpstr>3-Bus Benchmark Case</vt:lpstr>
      <vt:lpstr>Other Test Cases to Explore</vt:lpstr>
      <vt:lpstr>Other Test Cases to Explore</vt:lpstr>
      <vt:lpstr>Thank you! Questions?</vt:lpstr>
      <vt:lpstr>PowerPoint Presentation</vt:lpstr>
    </vt:vector>
  </TitlesOfParts>
  <Manager/>
  <Company>Electric Power Research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GICharm: A System Level Analysis Tool for Geomagnetic Disturbance Related Harmonics</dc:title>
  <dc:subject>Version 3.0</dc:subject>
  <dc:creator>Ovalle, Andres</dc:creator>
  <cp:keywords/>
  <dc:description>© 2022 Electric Power Research Institute, Inc. All rights reserved.</dc:description>
  <cp:lastModifiedBy>Ovalle, Andres</cp:lastModifiedBy>
  <cp:revision>7</cp:revision>
  <dcterms:created xsi:type="dcterms:W3CDTF">2022-05-09T20:45:02Z</dcterms:created>
  <dcterms:modified xsi:type="dcterms:W3CDTF">2022-05-09T21:04:02Z</dcterms:modified>
  <cp:category/>
</cp:coreProperties>
</file>